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"/>
  </p:notesMasterIdLst>
  <p:handoutMasterIdLst>
    <p:handoutMasterId r:id="rId32"/>
  </p:handoutMasterIdLst>
  <p:sldIdLst>
    <p:sldId id="852" r:id="rId3"/>
    <p:sldId id="854" r:id="rId4"/>
    <p:sldId id="853" r:id="rId5"/>
    <p:sldId id="857" r:id="rId6"/>
    <p:sldId id="855" r:id="rId7"/>
    <p:sldId id="856" r:id="rId8"/>
    <p:sldId id="858" r:id="rId9"/>
    <p:sldId id="859" r:id="rId10"/>
    <p:sldId id="860" r:id="rId11"/>
    <p:sldId id="861" r:id="rId12"/>
    <p:sldId id="862" r:id="rId14"/>
    <p:sldId id="864" r:id="rId15"/>
    <p:sldId id="865" r:id="rId16"/>
    <p:sldId id="863" r:id="rId17"/>
    <p:sldId id="866" r:id="rId18"/>
    <p:sldId id="867" r:id="rId19"/>
    <p:sldId id="869" r:id="rId20"/>
    <p:sldId id="868" r:id="rId21"/>
    <p:sldId id="870" r:id="rId22"/>
    <p:sldId id="871" r:id="rId23"/>
    <p:sldId id="873" r:id="rId24"/>
    <p:sldId id="872" r:id="rId25"/>
    <p:sldId id="874" r:id="rId26"/>
    <p:sldId id="875" r:id="rId27"/>
    <p:sldId id="876" r:id="rId28"/>
    <p:sldId id="877" r:id="rId29"/>
    <p:sldId id="878" r:id="rId30"/>
    <p:sldId id="879" r:id="rId31"/>
  </p:sldIdLst>
  <p:sldSz cx="10160000" cy="5715000"/>
  <p:notesSz cx="6858000" cy="9144000"/>
  <p:custDataLst>
    <p:tags r:id="rId3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00" userDrawn="1">
          <p15:clr>
            <a:srgbClr val="A4A3A4"/>
          </p15:clr>
        </p15:guide>
        <p15:guide id="2" pos="320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 庆旭" initials="徐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57365"/>
    <a:srgbClr val="FFC000"/>
    <a:srgbClr val="7FC9EC"/>
    <a:srgbClr val="1D69A3"/>
    <a:srgbClr val="ADADAD"/>
    <a:srgbClr val="8689D0"/>
    <a:srgbClr val="F8D158"/>
    <a:srgbClr val="84CBC3"/>
    <a:srgbClr val="3FA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4" autoAdjust="0"/>
    <p:restoredTop sz="96299" autoAdjust="0"/>
  </p:normalViewPr>
  <p:slideViewPr>
    <p:cSldViewPr snapToGrid="0" showGuides="1">
      <p:cViewPr varScale="1">
        <p:scale>
          <a:sx n="106" d="100"/>
          <a:sy n="106" d="100"/>
        </p:scale>
        <p:origin x="42" y="609"/>
      </p:cViewPr>
      <p:guideLst>
        <p:guide orient="horz" pos="1800"/>
        <p:guide pos="32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007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gs" Target="tags/tag1.xml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78F380-7BF7-49A1-88EF-0E77BC8783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9BC3CA-5318-4F30-9A45-1C164B7363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84BB5D-E210-4FD8-943A-2D7FAFDAC19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350EC-9647-4EE7-A051-4EDDC035DC4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1pPr>
    <a:lvl2pPr marL="35687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2pPr>
    <a:lvl3pPr marL="71310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3pPr>
    <a:lvl4pPr marL="106997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4pPr>
    <a:lvl5pPr marL="142621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6pPr>
    <a:lvl7pPr marL="2139950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7pPr>
    <a:lvl8pPr marL="249618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8pPr>
    <a:lvl9pPr marL="2853055" algn="l" defTabSz="713105" rtl="0" eaLnBrk="1" latinLnBrk="0" hangingPunct="1">
      <a:defRPr sz="935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功能需求，指标需求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功能需求，指标需求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功能需求，指标需求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功能需求，指标需求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</a:t>
            </a:r>
            <a:r>
              <a:rPr lang="zh-CN" altLang="en-US" smtClean="0"/>
              <a:t>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STL</a:t>
            </a:r>
            <a:r>
              <a:rPr lang="zh-CN" altLang="en-US" dirty="0" smtClean="0"/>
              <a:t>，父类，子类，虚函数，结构体符号重载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solidFill>
          <a:srgbClr val="24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ctrTitle"/>
          </p:nvPr>
        </p:nvSpPr>
        <p:spPr>
          <a:xfrm>
            <a:off x="1193800" y="1807826"/>
            <a:ext cx="7772400" cy="74579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sz="4400" b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1000" y="3350369"/>
            <a:ext cx="6858000" cy="46242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单击以编辑母版副标题样式</a:t>
            </a:r>
            <a:endParaRPr lang="en-US" dirty="0"/>
          </a:p>
        </p:txBody>
      </p:sp>
      <p:cxnSp>
        <p:nvCxnSpPr>
          <p:cNvPr id="5" name="直接连接符 4"/>
          <p:cNvCxnSpPr/>
          <p:nvPr userDrawn="1"/>
        </p:nvCxnSpPr>
        <p:spPr>
          <a:xfrm flipV="1">
            <a:off x="0" y="2871362"/>
            <a:ext cx="10160000" cy="1"/>
          </a:xfrm>
          <a:prstGeom prst="line">
            <a:avLst/>
          </a:prstGeom>
          <a:ln w="825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24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676320" y="137200"/>
            <a:ext cx="2334631" cy="304271"/>
          </a:xfrm>
        </p:spPr>
        <p:txBody>
          <a:bodyPr/>
          <a:lstStyle>
            <a:lvl1pPr>
              <a:defRPr sz="1335" b="1">
                <a:solidFill>
                  <a:schemeClr val="bg1"/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r>
              <a:rPr lang="en-US" altLang="zh-CN" dirty="0" smtClean="0"/>
              <a:t>/36</a:t>
            </a:r>
            <a:endParaRPr lang="zh-CN" altLang="en-US" dirty="0"/>
          </a:p>
        </p:txBody>
      </p:sp>
      <p:sp>
        <p:nvSpPr>
          <p:cNvPr id="23" name="标题占位符 1"/>
          <p:cNvSpPr>
            <a:spLocks noGrp="1"/>
          </p:cNvSpPr>
          <p:nvPr>
            <p:ph type="title"/>
          </p:nvPr>
        </p:nvSpPr>
        <p:spPr>
          <a:xfrm>
            <a:off x="958558" y="262765"/>
            <a:ext cx="7066260" cy="410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algn="l">
              <a:defRPr lang="zh-CN" altLang="en-US" sz="2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marL="0" lvl="0" algn="l">
              <a:buFont typeface="Arial" panose="020B0604020202020204" pitchFamily="34" charset="0"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grpSp>
        <p:nvGrpSpPr>
          <p:cNvPr id="24" name="组合 23"/>
          <p:cNvGrpSpPr/>
          <p:nvPr userDrawn="1"/>
        </p:nvGrpSpPr>
        <p:grpSpPr>
          <a:xfrm rot="16200000">
            <a:off x="18842" y="214595"/>
            <a:ext cx="507600" cy="545284"/>
            <a:chOff x="0" y="2842590"/>
            <a:chExt cx="7054752" cy="89199"/>
          </a:xfrm>
          <a:solidFill>
            <a:srgbClr val="FFC000"/>
          </a:solidFill>
        </p:grpSpPr>
        <p:sp>
          <p:nvSpPr>
            <p:cNvPr id="25" name="矩形 24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6" name="矩形 25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7" name="矩形 26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28" name="矩形 27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cxnSp>
        <p:nvCxnSpPr>
          <p:cNvPr id="29" name="直接连接符 28"/>
          <p:cNvCxnSpPr/>
          <p:nvPr userDrawn="1"/>
        </p:nvCxnSpPr>
        <p:spPr>
          <a:xfrm flipV="1">
            <a:off x="641537" y="732168"/>
            <a:ext cx="7743536" cy="1"/>
          </a:xfrm>
          <a:prstGeom prst="line">
            <a:avLst/>
          </a:prstGeom>
          <a:ln w="158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 userDrawn="1"/>
        </p:nvGrpSpPr>
        <p:grpSpPr>
          <a:xfrm rot="16200000">
            <a:off x="480123" y="393560"/>
            <a:ext cx="507600" cy="187354"/>
            <a:chOff x="0" y="2842590"/>
            <a:chExt cx="7054752" cy="89199"/>
          </a:xfrm>
          <a:solidFill>
            <a:srgbClr val="FFC000"/>
          </a:solidFill>
        </p:grpSpPr>
        <p:sp>
          <p:nvSpPr>
            <p:cNvPr id="31" name="矩形 30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3" name="矩形 32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4" name="矩形 33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5" name="文本占位符 2"/>
          <p:cNvSpPr>
            <a:spLocks noGrp="1"/>
          </p:cNvSpPr>
          <p:nvPr>
            <p:ph idx="1" hasCustomPrompt="1"/>
          </p:nvPr>
        </p:nvSpPr>
        <p:spPr>
          <a:xfrm>
            <a:off x="161532" y="741036"/>
            <a:ext cx="9739706" cy="3189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p"/>
              <a:defRPr sz="2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342265">
              <a:lnSpc>
                <a:spcPct val="150000"/>
              </a:lnSpc>
              <a:buFont typeface="Wingdings" panose="05000000000000000000" pitchFamily="2" charset="2"/>
              <a:buChar char="ü"/>
              <a:defRPr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342265">
              <a:lnSpc>
                <a:spcPct val="150000"/>
              </a:lnSpc>
              <a:buFont typeface="Wingdings" panose="05000000000000000000" pitchFamily="2" charset="2"/>
              <a:buChar char="n"/>
              <a:defRPr sz="2000" b="1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342265">
              <a:lnSpc>
                <a:spcPct val="150000"/>
              </a:lnSpc>
              <a:buFont typeface="Wingdings" panose="05000000000000000000" pitchFamily="2" charset="2"/>
              <a:buChar char="l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171700" indent="-342900">
              <a:lnSpc>
                <a:spcPct val="150000"/>
              </a:lnSpc>
              <a:buFont typeface="Wingdings" panose="05000000000000000000" pitchFamily="2" charset="2"/>
              <a:buChar char="ü"/>
              <a:defRPr sz="1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2442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 flipV="1">
            <a:off x="0" y="1093362"/>
            <a:ext cx="10160000" cy="1"/>
          </a:xfrm>
          <a:prstGeom prst="line">
            <a:avLst/>
          </a:prstGeom>
          <a:ln w="825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3733317" y="165100"/>
            <a:ext cx="26933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 容 提 纲</a:t>
            </a:r>
            <a:endParaRPr lang="zh-CN" altLang="en-US" sz="4000" b="1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2419350" y="1435100"/>
            <a:ext cx="6292850" cy="2063750"/>
          </a:xfrm>
        </p:spPr>
        <p:txBody>
          <a:bodyPr>
            <a:normAutofit/>
          </a:bodyPr>
          <a:lstStyle>
            <a:lvl1pPr marL="612140" indent="-612140">
              <a:lnSpc>
                <a:spcPct val="130000"/>
              </a:lnSpc>
              <a:buFont typeface="+mj-lt"/>
              <a:buAutoNum type="arabicPeriod"/>
              <a:defRPr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1022350" indent="-514350">
              <a:buFont typeface="+mj-lt"/>
              <a:buAutoNum type="arabicPeriod"/>
              <a:defRPr/>
            </a:lvl2pPr>
            <a:lvl3pPr marL="1530350" indent="-514350">
              <a:buFont typeface="+mj-lt"/>
              <a:buAutoNum type="arabicPeriod"/>
              <a:defRPr/>
            </a:lvl3pPr>
            <a:lvl4pPr marL="1981200" indent="-457200">
              <a:buFont typeface="+mj-lt"/>
              <a:buAutoNum type="arabicPeriod"/>
              <a:defRPr/>
            </a:lvl4pPr>
            <a:lvl5pPr marL="2489200" indent="-457200">
              <a:buFont typeface="+mj-lt"/>
              <a:buAutoNum type="arabicPeriod"/>
              <a:defRPr/>
            </a:lvl5pPr>
          </a:lstStyle>
          <a:p>
            <a:pPr lvl="0"/>
            <a:r>
              <a:rPr lang="zh-CN" altLang="en-US" dirty="0" smtClean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08000" y="228864"/>
            <a:ext cx="91440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8000" y="1333501"/>
            <a:ext cx="91440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08000" y="5296961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71334" y="5296961"/>
            <a:ext cx="3217333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281333" y="5296961"/>
            <a:ext cx="237066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1016000" rtl="0" eaLnBrk="1" latinLnBrk="0" hangingPunct="1">
        <a:spcBef>
          <a:spcPct val="0"/>
        </a:spcBef>
        <a:buNone/>
        <a:defRPr sz="489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1000" indent="-381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555" kern="1200">
          <a:solidFill>
            <a:schemeClr val="tx1"/>
          </a:solidFill>
          <a:latin typeface="+mn-lt"/>
          <a:ea typeface="+mn-ea"/>
          <a:cs typeface="+mn-cs"/>
        </a:defRPr>
      </a:lvl1pPr>
      <a:lvl2pPr marL="825500" indent="-3175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–"/>
        <a:defRPr sz="3110" kern="1200">
          <a:solidFill>
            <a:schemeClr val="tx1"/>
          </a:solidFill>
          <a:latin typeface="+mn-lt"/>
          <a:ea typeface="+mn-ea"/>
          <a:cs typeface="+mn-cs"/>
        </a:defRPr>
      </a:lvl2pPr>
      <a:lvl3pPr marL="1270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3pPr>
      <a:lvl4pPr marL="1778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220" kern="1200">
          <a:solidFill>
            <a:schemeClr val="tx1"/>
          </a:solidFill>
          <a:latin typeface="+mn-lt"/>
          <a:ea typeface="+mn-ea"/>
          <a:cs typeface="+mn-cs"/>
        </a:defRPr>
      </a:lvl4pPr>
      <a:lvl5pPr marL="2286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»"/>
        <a:defRPr sz="2220" kern="1200">
          <a:solidFill>
            <a:schemeClr val="tx1"/>
          </a:solidFill>
          <a:latin typeface="+mn-lt"/>
          <a:ea typeface="+mn-ea"/>
          <a:cs typeface="+mn-cs"/>
        </a:defRPr>
      </a:lvl5pPr>
      <a:lvl6pPr marL="2794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6pPr>
      <a:lvl7pPr marL="3302000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7pPr>
      <a:lvl8pPr marL="3809365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8pPr>
      <a:lvl9pPr marL="4317365" indent="-254000" algn="l" defTabSz="10160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2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6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4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2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0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48000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55365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63365" algn="l" defTabSz="1016000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5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3800" y="1807826"/>
            <a:ext cx="7772400" cy="74579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卫导</a:t>
            </a:r>
            <a:r>
              <a:rPr lang="en-US" altLang="zh-CN" dirty="0" smtClean="0"/>
              <a:t>/</a:t>
            </a:r>
            <a:r>
              <a:rPr lang="zh-CN" altLang="en-US" dirty="0" smtClean="0"/>
              <a:t>惯导松组合程序架构设计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651000" y="3191619"/>
            <a:ext cx="6858000" cy="535831"/>
          </a:xfrm>
        </p:spPr>
        <p:txBody>
          <a:bodyPr anchor="ctr">
            <a:noAutofit/>
          </a:bodyPr>
          <a:lstStyle/>
          <a:p>
            <a:r>
              <a:rPr lang="zh-CN" altLang="en-US" sz="3200" dirty="0" smtClean="0"/>
              <a:t>朱   锋</a:t>
            </a:r>
            <a:endParaRPr lang="zh-CN" altLang="en-US" sz="3200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437869" y="4045138"/>
          <a:ext cx="5284262" cy="14833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87860"/>
                <a:gridCol w="449640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</a:rPr>
                        <a:t>地址：</a:t>
                      </a:r>
                      <a:endParaRPr lang="zh-CN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测绘学院</a:t>
                      </a:r>
                      <a:r>
                        <a:rPr lang="en-US" altLang="zh-CN" sz="1600" b="1" kern="12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8403</a:t>
                      </a:r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室，空间定位与导航工程研究所</a:t>
                      </a:r>
                      <a:endParaRPr lang="en-US" altLang="zh-CN" sz="1600" b="1" kern="12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邮箱</a:t>
                      </a:r>
                      <a:r>
                        <a:rPr lang="en-US" altLang="zh-CN" sz="1600" b="1" kern="12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fzhu@whu.edu.cn</a:t>
                      </a:r>
                      <a:endParaRPr lang="en-US" altLang="zh-CN" sz="1600" b="1" kern="12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电话</a:t>
                      </a:r>
                      <a:r>
                        <a:rPr lang="en-US" altLang="zh-CN" sz="1600" b="1" kern="12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</a:rPr>
                        <a:t>15007118161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1600" b="1" kern="12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网址</a:t>
                      </a:r>
                      <a:r>
                        <a:rPr lang="en-US" altLang="zh-CN" sz="1600" b="1" kern="1200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  <a:cs typeface="+mn-cs"/>
                        </a:rPr>
                        <a:t>: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dirty="0" smtClean="0">
                          <a:solidFill>
                            <a:schemeClr val="bg1"/>
                          </a:solidFill>
                          <a:latin typeface="Cambria" panose="02040503050406030204" pitchFamily="18" charset="0"/>
                          <a:ea typeface="微软雅黑" panose="020B0503020204020204" pitchFamily="34" charset="-122"/>
                        </a:rPr>
                        <a:t>http://fzhu.users.sgg.whu.edu.cn/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Cambria" panose="02040503050406030204" pitchFamily="18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575" y="4108956"/>
            <a:ext cx="1355725" cy="13557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49" y="115045"/>
            <a:ext cx="686624" cy="68662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3" y="69915"/>
            <a:ext cx="776885" cy="77688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73508" y="227525"/>
            <a:ext cx="4336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武汉大学测绘学院 </a:t>
            </a:r>
            <a:r>
              <a:rPr lang="en-US" altLang="zh-CN" sz="24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· </a:t>
            </a:r>
            <a:r>
              <a:rPr lang="zh-CN" altLang="en-US" sz="2400" dirty="0" smtClean="0">
                <a:solidFill>
                  <a:schemeClr val="bg1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综合实习</a:t>
            </a:r>
            <a:endParaRPr lang="zh-CN" altLang="en-US" sz="2400" dirty="0">
              <a:solidFill>
                <a:schemeClr val="bg1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650" y="87277"/>
            <a:ext cx="2546350" cy="742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应用程序开发是一项系统性工程</a:t>
            </a:r>
            <a:endParaRPr lang="en-US" altLang="zh-CN" dirty="0"/>
          </a:p>
          <a:p>
            <a:pPr lvl="1"/>
            <a:r>
              <a:rPr lang="zh-CN" altLang="en-US" dirty="0" smtClean="0"/>
              <a:t>程序算法蕴含着所有的理论思想与方法技术，是唯一无法欺骗</a:t>
            </a:r>
            <a:r>
              <a:rPr lang="zh-CN" altLang="en-US" dirty="0"/>
              <a:t>他人</a:t>
            </a:r>
            <a:r>
              <a:rPr lang="zh-CN" altLang="en-US" dirty="0" smtClean="0"/>
              <a:t>的知识载体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按照科学有序的步骤进行程序开发，避免重复无效的返工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先繁后简，先难后易，先</a:t>
            </a:r>
            <a:r>
              <a:rPr lang="zh-CN" altLang="en-US" dirty="0"/>
              <a:t>苦后</a:t>
            </a:r>
            <a:r>
              <a:rPr lang="zh-CN" altLang="en-US" dirty="0" smtClean="0"/>
              <a:t>甜</a:t>
            </a:r>
            <a:endParaRPr lang="en-US" altLang="zh-CN" dirty="0" smtClean="0"/>
          </a:p>
        </p:txBody>
      </p:sp>
      <p:grpSp>
        <p:nvGrpSpPr>
          <p:cNvPr id="48" name="组合 47"/>
          <p:cNvGrpSpPr/>
          <p:nvPr/>
        </p:nvGrpSpPr>
        <p:grpSpPr>
          <a:xfrm>
            <a:off x="884109" y="2595857"/>
            <a:ext cx="8294552" cy="2707530"/>
            <a:chOff x="884109" y="2246607"/>
            <a:chExt cx="8294552" cy="2707530"/>
          </a:xfrm>
        </p:grpSpPr>
        <p:grpSp>
          <p:nvGrpSpPr>
            <p:cNvPr id="7" name="组合 6"/>
            <p:cNvGrpSpPr/>
            <p:nvPr/>
          </p:nvGrpSpPr>
          <p:grpSpPr>
            <a:xfrm>
              <a:off x="884109" y="4442446"/>
              <a:ext cx="1376323" cy="511691"/>
              <a:chOff x="730250" y="4432300"/>
              <a:chExt cx="1376323" cy="511691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730250" y="4432300"/>
                <a:ext cx="1376323" cy="511691"/>
              </a:xfrm>
              <a:prstGeom prst="rect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864413" y="450347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需求分析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2613666" y="3930755"/>
              <a:ext cx="1376323" cy="511691"/>
              <a:chOff x="730250" y="4432300"/>
              <a:chExt cx="1376323" cy="511691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730250" y="4432300"/>
                <a:ext cx="1376323" cy="511691"/>
              </a:xfrm>
              <a:prstGeom prst="rect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864413" y="450347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架构设计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4343223" y="3419064"/>
              <a:ext cx="1376323" cy="511691"/>
              <a:chOff x="730250" y="4432300"/>
              <a:chExt cx="1376323" cy="511691"/>
            </a:xfrm>
          </p:grpSpPr>
          <p:sp>
            <p:nvSpPr>
              <p:cNvPr id="12" name="矩形 11"/>
              <p:cNvSpPr/>
              <p:nvPr/>
            </p:nvSpPr>
            <p:spPr>
              <a:xfrm>
                <a:off x="730250" y="4432300"/>
                <a:ext cx="1376323" cy="511691"/>
              </a:xfrm>
              <a:prstGeom prst="rect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864413" y="450347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代码编写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072780" y="2907373"/>
              <a:ext cx="1376323" cy="511691"/>
              <a:chOff x="730250" y="4432300"/>
              <a:chExt cx="1376323" cy="511691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30250" y="4432300"/>
                <a:ext cx="1376323" cy="511691"/>
              </a:xfrm>
              <a:prstGeom prst="rect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64413" y="450347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测试验证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7802338" y="2395682"/>
              <a:ext cx="1376323" cy="511691"/>
              <a:chOff x="730250" y="4432300"/>
              <a:chExt cx="1376323" cy="511691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730250" y="4432300"/>
                <a:ext cx="1376323" cy="511691"/>
              </a:xfrm>
              <a:prstGeom prst="rect">
                <a:avLst/>
              </a:prstGeom>
              <a:noFill/>
              <a:ln w="317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64413" y="4503479"/>
                <a:ext cx="11079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维护更新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21" name="肘形连接符 20"/>
            <p:cNvCxnSpPr>
              <a:stCxn id="5" idx="0"/>
              <a:endCxn id="9" idx="1"/>
            </p:cNvCxnSpPr>
            <p:nvPr/>
          </p:nvCxnSpPr>
          <p:spPr>
            <a:xfrm rot="5400000" flipH="1" flipV="1">
              <a:off x="1965046" y="3793827"/>
              <a:ext cx="255845" cy="1041395"/>
            </a:xfrm>
            <a:prstGeom prst="bentConnector2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肘形连接符 21"/>
            <p:cNvCxnSpPr>
              <a:stCxn id="9" idx="0"/>
              <a:endCxn id="12" idx="1"/>
            </p:cNvCxnSpPr>
            <p:nvPr/>
          </p:nvCxnSpPr>
          <p:spPr>
            <a:xfrm rot="5400000" flipH="1" flipV="1">
              <a:off x="3694603" y="3282136"/>
              <a:ext cx="255845" cy="1041395"/>
            </a:xfrm>
            <a:prstGeom prst="bentConnector2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>
              <a:stCxn id="12" idx="0"/>
              <a:endCxn id="15" idx="1"/>
            </p:cNvCxnSpPr>
            <p:nvPr/>
          </p:nvCxnSpPr>
          <p:spPr>
            <a:xfrm rot="5400000" flipH="1" flipV="1">
              <a:off x="5424160" y="2770445"/>
              <a:ext cx="255845" cy="1041395"/>
            </a:xfrm>
            <a:prstGeom prst="bentConnector2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肘形连接符 27"/>
            <p:cNvCxnSpPr>
              <a:stCxn id="15" idx="0"/>
              <a:endCxn id="18" idx="1"/>
            </p:cNvCxnSpPr>
            <p:nvPr/>
          </p:nvCxnSpPr>
          <p:spPr>
            <a:xfrm rot="5400000" flipH="1" flipV="1">
              <a:off x="7153718" y="2258753"/>
              <a:ext cx="255845" cy="1041396"/>
            </a:xfrm>
            <a:prstGeom prst="bentConnector2">
              <a:avLst/>
            </a:prstGeom>
            <a:ln w="25400">
              <a:solidFill>
                <a:schemeClr val="bg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1018272" y="3802833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需求文档</a:t>
              </a:r>
              <a:endPara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747829" y="326998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设计</a:t>
              </a:r>
              <a:r>
                <a:rPr lang="zh-CN" altLang="en-US" b="1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文档</a:t>
              </a:r>
              <a:endPara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474848" y="2758299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程序软件</a:t>
              </a:r>
              <a:endPara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206943" y="2246607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测试报告</a:t>
              </a:r>
              <a:endParaRPr lang="zh-CN" altLang="en-US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  <p:cxnSp>
          <p:nvCxnSpPr>
            <p:cNvPr id="35" name="肘形连接符 34"/>
            <p:cNvCxnSpPr>
              <a:stCxn id="18" idx="2"/>
              <a:endCxn id="15" idx="3"/>
            </p:cNvCxnSpPr>
            <p:nvPr/>
          </p:nvCxnSpPr>
          <p:spPr>
            <a:xfrm rot="5400000">
              <a:off x="7841879" y="2514598"/>
              <a:ext cx="255846" cy="1041397"/>
            </a:xfrm>
            <a:prstGeom prst="bentConnector2">
              <a:avLst/>
            </a:prstGeom>
            <a:ln w="15875">
              <a:solidFill>
                <a:schemeClr val="bg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肘形连接符 38"/>
            <p:cNvCxnSpPr>
              <a:stCxn id="18" idx="2"/>
              <a:endCxn id="12" idx="3"/>
            </p:cNvCxnSpPr>
            <p:nvPr/>
          </p:nvCxnSpPr>
          <p:spPr>
            <a:xfrm rot="5400000">
              <a:off x="6721255" y="1905664"/>
              <a:ext cx="767537" cy="2770954"/>
            </a:xfrm>
            <a:prstGeom prst="bentConnector2">
              <a:avLst/>
            </a:prstGeom>
            <a:ln w="15875">
              <a:solidFill>
                <a:schemeClr val="bg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肘形连接符 41"/>
            <p:cNvCxnSpPr>
              <a:stCxn id="18" idx="2"/>
              <a:endCxn id="9" idx="3"/>
            </p:cNvCxnSpPr>
            <p:nvPr/>
          </p:nvCxnSpPr>
          <p:spPr>
            <a:xfrm rot="5400000">
              <a:off x="5600631" y="1296732"/>
              <a:ext cx="1279228" cy="4500511"/>
            </a:xfrm>
            <a:prstGeom prst="bentConnector2">
              <a:avLst/>
            </a:prstGeom>
            <a:ln w="15875">
              <a:solidFill>
                <a:schemeClr val="bg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肘形连接符 44"/>
            <p:cNvCxnSpPr>
              <a:stCxn id="18" idx="2"/>
              <a:endCxn id="5" idx="3"/>
            </p:cNvCxnSpPr>
            <p:nvPr/>
          </p:nvCxnSpPr>
          <p:spPr>
            <a:xfrm rot="5400000">
              <a:off x="4480007" y="687798"/>
              <a:ext cx="1790919" cy="6230068"/>
            </a:xfrm>
            <a:prstGeom prst="bentConnector2">
              <a:avLst/>
            </a:prstGeom>
            <a:ln w="15875">
              <a:solidFill>
                <a:schemeClr val="bg1"/>
              </a:solidFill>
              <a:prstDash val="sysDash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模块化设计理念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以面向对象思想</a:t>
            </a:r>
            <a:r>
              <a:rPr lang="zh-CN" altLang="en-US" dirty="0"/>
              <a:t>构建模块，以面向过程思想构建</a:t>
            </a:r>
            <a:r>
              <a:rPr lang="zh-CN" altLang="en-US" dirty="0" smtClean="0"/>
              <a:t>流程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C+</a:t>
            </a:r>
            <a:r>
              <a:rPr lang="zh-CN" altLang="en-US" dirty="0" smtClean="0"/>
              <a:t>思想：处于</a:t>
            </a:r>
            <a:r>
              <a:rPr lang="en-US" altLang="zh-CN" dirty="0" smtClean="0"/>
              <a:t>C++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</a:t>
            </a:r>
            <a:r>
              <a:rPr lang="zh-CN" altLang="en-US" dirty="0" smtClean="0"/>
              <a:t>之间，不走两个极端</a:t>
            </a:r>
            <a:endParaRPr lang="en-US" altLang="zh-CN" dirty="0"/>
          </a:p>
        </p:txBody>
      </p:sp>
      <p:grpSp>
        <p:nvGrpSpPr>
          <p:cNvPr id="53" name="组合 52"/>
          <p:cNvGrpSpPr/>
          <p:nvPr/>
        </p:nvGrpSpPr>
        <p:grpSpPr>
          <a:xfrm>
            <a:off x="750238" y="1287690"/>
            <a:ext cx="8660829" cy="4331844"/>
            <a:chOff x="764526" y="1257538"/>
            <a:chExt cx="8660829" cy="4331844"/>
          </a:xfrm>
        </p:grpSpPr>
        <p:sp>
          <p:nvSpPr>
            <p:cNvPr id="24" name="上箭头 23"/>
            <p:cNvSpPr/>
            <p:nvPr/>
          </p:nvSpPr>
          <p:spPr>
            <a:xfrm rot="4338081">
              <a:off x="4561150" y="-287863"/>
              <a:ext cx="574324" cy="8167571"/>
            </a:xfrm>
            <a:prstGeom prst="upArrow">
              <a:avLst>
                <a:gd name="adj1" fmla="val 50000"/>
                <a:gd name="adj2" fmla="val 9345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067" y="3893237"/>
              <a:ext cx="1640195" cy="1640195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5513" y="3504760"/>
              <a:ext cx="1251442" cy="1251442"/>
            </a:xfrm>
            <a:prstGeom prst="rect">
              <a:avLst/>
            </a:prstGeom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4643" y="2669363"/>
              <a:ext cx="1598517" cy="1598517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5056" y="1257538"/>
              <a:ext cx="3120299" cy="2079367"/>
            </a:xfrm>
            <a:prstGeom prst="rect">
              <a:avLst/>
            </a:prstGeom>
          </p:spPr>
        </p:pic>
        <p:grpSp>
          <p:nvGrpSpPr>
            <p:cNvPr id="8" name="组合 7"/>
            <p:cNvGrpSpPr/>
            <p:nvPr/>
          </p:nvGrpSpPr>
          <p:grpSpPr>
            <a:xfrm>
              <a:off x="1416998" y="3837287"/>
              <a:ext cx="804333" cy="369332"/>
              <a:chOff x="1515677" y="3467392"/>
              <a:chExt cx="804333" cy="369332"/>
            </a:xfrm>
          </p:grpSpPr>
          <p:sp>
            <p:nvSpPr>
              <p:cNvPr id="6" name="文本框 5"/>
              <p:cNvSpPr txBox="1"/>
              <p:nvPr/>
            </p:nvSpPr>
            <p:spPr>
              <a:xfrm>
                <a:off x="1594678" y="346739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零件</a:t>
                </a:r>
                <a:endParaRPr lang="zh-CN" altLang="en-US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1515677" y="3479902"/>
                <a:ext cx="804333" cy="344312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3269068" y="3144368"/>
              <a:ext cx="804333" cy="369332"/>
              <a:chOff x="3463799" y="2749075"/>
              <a:chExt cx="804333" cy="36933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542801" y="2749075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组件</a:t>
                </a:r>
                <a:endParaRPr lang="zh-CN" altLang="en-US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3463799" y="2760466"/>
                <a:ext cx="804333" cy="344312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5231735" y="2340689"/>
              <a:ext cx="804333" cy="369332"/>
              <a:chOff x="5431315" y="1966563"/>
              <a:chExt cx="804333" cy="369332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5505468" y="1966563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部件</a:t>
                </a:r>
                <a:endParaRPr lang="zh-CN" altLang="en-US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5431315" y="1977954"/>
                <a:ext cx="804333" cy="344312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7463039" y="1617555"/>
              <a:ext cx="804333" cy="369332"/>
              <a:chOff x="7840571" y="1247660"/>
              <a:chExt cx="804333" cy="369332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7919573" y="124766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整件</a:t>
                </a:r>
                <a:endParaRPr lang="zh-CN" altLang="en-US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7840571" y="1260170"/>
                <a:ext cx="804333" cy="344312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1416998" y="5220050"/>
              <a:ext cx="804333" cy="369332"/>
              <a:chOff x="1515677" y="3467392"/>
              <a:chExt cx="804333" cy="369332"/>
            </a:xfrm>
          </p:grpSpPr>
          <p:sp>
            <p:nvSpPr>
              <p:cNvPr id="41" name="文本框 40"/>
              <p:cNvSpPr txBox="1"/>
              <p:nvPr/>
            </p:nvSpPr>
            <p:spPr>
              <a:xfrm>
                <a:off x="1594678" y="3467392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函数</a:t>
                </a:r>
                <a:endParaRPr lang="zh-CN" altLang="en-US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2" name="圆角矩形 41"/>
              <p:cNvSpPr/>
              <p:nvPr/>
            </p:nvSpPr>
            <p:spPr>
              <a:xfrm>
                <a:off x="1515677" y="3479902"/>
                <a:ext cx="804333" cy="344312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156798" y="4747262"/>
              <a:ext cx="1028872" cy="369332"/>
              <a:chOff x="3462816" y="4305403"/>
              <a:chExt cx="1028872" cy="369332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3537869" y="4305403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C++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类</a:t>
                </a:r>
                <a:endParaRPr lang="zh-CN" altLang="en-US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45" name="圆角矩形 44"/>
              <p:cNvSpPr/>
              <p:nvPr/>
            </p:nvSpPr>
            <p:spPr>
              <a:xfrm>
                <a:off x="3462816" y="4316794"/>
                <a:ext cx="1028872" cy="344312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7463039" y="3156950"/>
              <a:ext cx="804333" cy="369332"/>
              <a:chOff x="7840571" y="1247660"/>
              <a:chExt cx="804333" cy="369332"/>
            </a:xfrm>
          </p:grpSpPr>
          <p:sp>
            <p:nvSpPr>
              <p:cNvPr id="50" name="文本框 49"/>
              <p:cNvSpPr txBox="1"/>
              <p:nvPr/>
            </p:nvSpPr>
            <p:spPr>
              <a:xfrm>
                <a:off x="7919573" y="1247660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程序</a:t>
                </a:r>
                <a:endParaRPr lang="zh-CN" altLang="en-US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7840571" y="1260170"/>
                <a:ext cx="804333" cy="344312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5119465" y="4227221"/>
              <a:ext cx="1028872" cy="369332"/>
              <a:chOff x="5477264" y="3785362"/>
              <a:chExt cx="1028872" cy="369332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5487700" y="3785362"/>
                <a:ext cx="10080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b="1" dirty="0" err="1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cpp</a:t>
                </a:r>
                <a:r>
                  <a:rPr lang="zh-CN" altLang="en-US" b="1" dirty="0" smtClean="0">
                    <a:solidFill>
                      <a:schemeClr val="bg1"/>
                    </a:solidFill>
                    <a:latin typeface="华文新魏" panose="02010800040101010101" pitchFamily="2" charset="-122"/>
                    <a:ea typeface="华文新魏" panose="02010800040101010101" pitchFamily="2" charset="-122"/>
                  </a:rPr>
                  <a:t>文件</a:t>
                </a:r>
                <a:endParaRPr lang="zh-CN" altLang="en-US" b="1" dirty="0">
                  <a:solidFill>
                    <a:schemeClr val="bg1"/>
                  </a:solidFill>
                  <a:latin typeface="华文新魏" panose="02010800040101010101" pitchFamily="2" charset="-122"/>
                  <a:ea typeface="华文新魏" panose="02010800040101010101" pitchFamily="2" charset="-122"/>
                </a:endParaRPr>
              </a:p>
            </p:txBody>
          </p:sp>
          <p:sp>
            <p:nvSpPr>
              <p:cNvPr id="52" name="圆角矩形 51"/>
              <p:cNvSpPr/>
              <p:nvPr/>
            </p:nvSpPr>
            <p:spPr>
              <a:xfrm>
                <a:off x="5477264" y="3797872"/>
                <a:ext cx="1028872" cy="344312"/>
              </a:xfrm>
              <a:prstGeom prst="round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6448" y="3221885"/>
            <a:ext cx="2642872" cy="264287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模块化设计理念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以面向对象思想</a:t>
            </a:r>
            <a:r>
              <a:rPr lang="zh-CN" altLang="en-US" dirty="0"/>
              <a:t>构建模块，以面向过程思想构建</a:t>
            </a:r>
            <a:r>
              <a:rPr lang="zh-CN" altLang="en-US" dirty="0" smtClean="0"/>
              <a:t>流程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C+</a:t>
            </a:r>
            <a:r>
              <a:rPr lang="zh-CN" altLang="en-US" dirty="0" smtClean="0"/>
              <a:t>思想：处于</a:t>
            </a:r>
            <a:r>
              <a:rPr lang="en-US" altLang="zh-CN" dirty="0" smtClean="0"/>
              <a:t>C++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</a:t>
            </a:r>
            <a:r>
              <a:rPr lang="zh-CN" altLang="en-US" dirty="0" smtClean="0"/>
              <a:t>之间，不走极端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1" y="2458084"/>
            <a:ext cx="2967038" cy="111963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1" y="3956534"/>
            <a:ext cx="2967038" cy="1582567"/>
          </a:xfrm>
          <a:prstGeom prst="rect">
            <a:avLst/>
          </a:prstGeom>
        </p:spPr>
      </p:pic>
      <p:cxnSp>
        <p:nvCxnSpPr>
          <p:cNvPr id="25" name="直接箭头连接符 24"/>
          <p:cNvCxnSpPr>
            <a:stCxn id="5" idx="2"/>
            <a:endCxn id="12" idx="0"/>
          </p:cNvCxnSpPr>
          <p:nvPr/>
        </p:nvCxnSpPr>
        <p:spPr>
          <a:xfrm>
            <a:off x="1675540" y="3577720"/>
            <a:ext cx="0" cy="378814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91" y="2458083"/>
            <a:ext cx="2658014" cy="3081017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137" y="3180549"/>
            <a:ext cx="3014448" cy="1636086"/>
          </a:xfrm>
          <a:prstGeom prst="rect">
            <a:avLst/>
          </a:prstGeom>
        </p:spPr>
      </p:pic>
      <p:cxnSp>
        <p:nvCxnSpPr>
          <p:cNvPr id="46" name="直接箭头连接符 45"/>
          <p:cNvCxnSpPr>
            <a:stCxn id="12" idx="3"/>
          </p:cNvCxnSpPr>
          <p:nvPr/>
        </p:nvCxnSpPr>
        <p:spPr>
          <a:xfrm flipV="1">
            <a:off x="3159059" y="4747817"/>
            <a:ext cx="499032" cy="1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0" idx="3"/>
            <a:endCxn id="31" idx="1"/>
          </p:cNvCxnSpPr>
          <p:nvPr/>
        </p:nvCxnSpPr>
        <p:spPr>
          <a:xfrm>
            <a:off x="6316105" y="3998592"/>
            <a:ext cx="499032" cy="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 smtClean="0"/>
              <a:t>编程规范</a:t>
            </a:r>
            <a:endParaRPr lang="en-US" altLang="zh-CN" dirty="0" smtClean="0"/>
          </a:p>
          <a:p>
            <a:pPr lvl="1"/>
            <a:r>
              <a:rPr lang="nl-NL" altLang="zh-CN" sz="1400" b="1" dirty="0"/>
              <a:t>Google </a:t>
            </a:r>
            <a:r>
              <a:rPr lang="zh-CN" altLang="nl-NL" sz="1400" b="1" dirty="0"/>
              <a:t>开源项目风格指南：</a:t>
            </a:r>
            <a:r>
              <a:rPr lang="nl-NL" altLang="zh-CN" sz="1400" b="1" dirty="0"/>
              <a:t>https://zh-google-styleguide.readthedocs.io/en/latest/</a:t>
            </a:r>
            <a:endParaRPr lang="nl-NL" altLang="zh-CN" sz="1400" b="1" dirty="0"/>
          </a:p>
          <a:p>
            <a:pPr lvl="1"/>
            <a:r>
              <a:rPr lang="en-US" altLang="zh-CN" sz="1400" b="1" dirty="0"/>
              <a:t>MISRA C++</a:t>
            </a:r>
            <a:r>
              <a:rPr lang="en-US" altLang="zh-CN" sz="1400" b="1" dirty="0" smtClean="0"/>
              <a:t>2008</a:t>
            </a:r>
            <a:r>
              <a:rPr lang="zh-CN" altLang="en-US" sz="1400" b="1" dirty="0" smtClean="0"/>
              <a:t>规范：</a:t>
            </a:r>
            <a:r>
              <a:rPr lang="en-US" altLang="zh-CN" sz="1400" b="1" dirty="0" smtClean="0"/>
              <a:t>https</a:t>
            </a:r>
            <a:r>
              <a:rPr lang="en-US" altLang="zh-CN" sz="1400" b="1" dirty="0"/>
              <a:t>://www.misra.org.uk</a:t>
            </a:r>
            <a:r>
              <a:rPr lang="en-US" altLang="zh-CN" sz="1400" b="1" dirty="0" smtClean="0"/>
              <a:t>/</a:t>
            </a:r>
            <a:r>
              <a:rPr lang="zh-CN" altLang="en-US" sz="1400" b="1" dirty="0" smtClean="0"/>
              <a:t>，汽车</a:t>
            </a:r>
            <a:r>
              <a:rPr lang="zh-CN" altLang="en-US" sz="1400" b="1" dirty="0"/>
              <a:t>工业软件可靠性</a:t>
            </a:r>
            <a:r>
              <a:rPr lang="zh-CN" altLang="en-US" sz="1400" b="1" dirty="0" smtClean="0"/>
              <a:t>联会</a:t>
            </a:r>
            <a:endParaRPr lang="en-US" altLang="zh-CN" sz="1400" b="1" dirty="0" smtClean="0"/>
          </a:p>
          <a:p>
            <a:pPr lvl="1"/>
            <a:r>
              <a:rPr lang="zh-CN" altLang="en-US" sz="1400" b="1" dirty="0" smtClean="0"/>
              <a:t>代码规范检查：</a:t>
            </a:r>
            <a:r>
              <a:rPr lang="en-US" altLang="zh-CN" sz="1400" b="1" dirty="0" err="1"/>
              <a:t>Polyspace</a:t>
            </a:r>
            <a:r>
              <a:rPr lang="en-US" altLang="zh-CN" sz="1400" b="1" dirty="0"/>
              <a:t> Bug </a:t>
            </a:r>
            <a:r>
              <a:rPr lang="en-US" altLang="zh-CN" sz="1400" b="1" dirty="0" smtClean="0"/>
              <a:t>Finder(MATLAB</a:t>
            </a:r>
            <a:r>
              <a:rPr lang="zh-CN" altLang="en-US" sz="1400" b="1" dirty="0" smtClean="0"/>
              <a:t>免费工具</a:t>
            </a:r>
            <a:r>
              <a:rPr lang="en-US" altLang="zh-CN" sz="1400" b="1" dirty="0" smtClean="0"/>
              <a:t>)</a:t>
            </a:r>
            <a:r>
              <a:rPr lang="zh-CN" altLang="en-US" sz="1400" b="1" dirty="0" smtClean="0"/>
              <a:t>，</a:t>
            </a:r>
            <a:r>
              <a:rPr lang="en-US" altLang="zh-CN" sz="1400" b="1" dirty="0"/>
              <a:t>Helix QAC(Perforce</a:t>
            </a:r>
            <a:r>
              <a:rPr lang="zh-CN" altLang="en-US" sz="1400" b="1" dirty="0" smtClean="0"/>
              <a:t>公司商业付费工具</a:t>
            </a:r>
            <a:r>
              <a:rPr lang="en-US" altLang="zh-CN" sz="1400" b="1" dirty="0" smtClean="0"/>
              <a:t>)</a:t>
            </a:r>
            <a:endParaRPr lang="en-US" altLang="zh-CN" sz="1400" b="1" dirty="0" smtClean="0"/>
          </a:p>
          <a:p>
            <a:pPr lvl="1"/>
            <a:endParaRPr lang="en-US" altLang="zh-CN" sz="1400" b="1" dirty="0" smtClean="0"/>
          </a:p>
        </p:txBody>
      </p:sp>
      <p:sp>
        <p:nvSpPr>
          <p:cNvPr id="18" name="Freeform 5"/>
          <p:cNvSpPr/>
          <p:nvPr/>
        </p:nvSpPr>
        <p:spPr bwMode="auto">
          <a:xfrm rot="18900000">
            <a:off x="950764" y="3568606"/>
            <a:ext cx="1967072" cy="859964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677" y="36"/>
              </a:cxn>
              <a:cxn ang="0">
                <a:pos x="677" y="36"/>
              </a:cxn>
              <a:cxn ang="0">
                <a:pos x="676" y="37"/>
              </a:cxn>
              <a:cxn ang="0">
                <a:pos x="674" y="38"/>
              </a:cxn>
              <a:cxn ang="0">
                <a:pos x="345" y="36"/>
              </a:cxn>
              <a:cxn ang="0">
                <a:pos x="345" y="36"/>
              </a:cxn>
              <a:cxn ang="0">
                <a:pos x="223" y="0"/>
              </a:cxn>
              <a:cxn ang="0">
                <a:pos x="0" y="223"/>
              </a:cxn>
              <a:cxn ang="0">
                <a:pos x="223" y="446"/>
              </a:cxn>
              <a:cxn ang="0">
                <a:pos x="345" y="409"/>
              </a:cxn>
              <a:cxn ang="0">
                <a:pos x="345" y="409"/>
              </a:cxn>
              <a:cxn ang="0">
                <a:pos x="675" y="408"/>
              </a:cxn>
              <a:cxn ang="0">
                <a:pos x="675" y="408"/>
              </a:cxn>
              <a:cxn ang="0">
                <a:pos x="677" y="409"/>
              </a:cxn>
              <a:cxn ang="0">
                <a:pos x="677" y="409"/>
              </a:cxn>
              <a:cxn ang="0">
                <a:pos x="800" y="446"/>
              </a:cxn>
              <a:cxn ang="0">
                <a:pos x="1023" y="223"/>
              </a:cxn>
              <a:cxn ang="0">
                <a:pos x="800" y="0"/>
              </a:cxn>
            </a:cxnLst>
            <a:rect l="0" t="0" r="r" b="b"/>
            <a:pathLst>
              <a:path w="1023" h="446">
                <a:moveTo>
                  <a:pt x="800" y="0"/>
                </a:moveTo>
                <a:cubicBezTo>
                  <a:pt x="754" y="0"/>
                  <a:pt x="713" y="13"/>
                  <a:pt x="677" y="36"/>
                </a:cubicBezTo>
                <a:cubicBezTo>
                  <a:pt x="677" y="36"/>
                  <a:pt x="677" y="36"/>
                  <a:pt x="677" y="36"/>
                </a:cubicBezTo>
                <a:cubicBezTo>
                  <a:pt x="677" y="36"/>
                  <a:pt x="676" y="37"/>
                  <a:pt x="676" y="37"/>
                </a:cubicBezTo>
                <a:cubicBezTo>
                  <a:pt x="675" y="37"/>
                  <a:pt x="675" y="38"/>
                  <a:pt x="674" y="38"/>
                </a:cubicBezTo>
                <a:cubicBezTo>
                  <a:pt x="525" y="137"/>
                  <a:pt x="345" y="36"/>
                  <a:pt x="345" y="36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10" y="13"/>
                  <a:pt x="268" y="0"/>
                  <a:pt x="223" y="0"/>
                </a:cubicBezTo>
                <a:cubicBezTo>
                  <a:pt x="99" y="0"/>
                  <a:pt x="0" y="100"/>
                  <a:pt x="0" y="223"/>
                </a:cubicBezTo>
                <a:cubicBezTo>
                  <a:pt x="0" y="346"/>
                  <a:pt x="99" y="446"/>
                  <a:pt x="223" y="446"/>
                </a:cubicBezTo>
                <a:cubicBezTo>
                  <a:pt x="268" y="446"/>
                  <a:pt x="310" y="432"/>
                  <a:pt x="345" y="409"/>
                </a:cubicBezTo>
                <a:cubicBezTo>
                  <a:pt x="345" y="409"/>
                  <a:pt x="345" y="409"/>
                  <a:pt x="345" y="409"/>
                </a:cubicBezTo>
                <a:cubicBezTo>
                  <a:pt x="345" y="409"/>
                  <a:pt x="525" y="308"/>
                  <a:pt x="675" y="408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76" y="409"/>
                  <a:pt x="677" y="409"/>
                  <a:pt x="677" y="409"/>
                </a:cubicBezTo>
                <a:cubicBezTo>
                  <a:pt x="677" y="409"/>
                  <a:pt x="677" y="409"/>
                  <a:pt x="677" y="409"/>
                </a:cubicBezTo>
                <a:cubicBezTo>
                  <a:pt x="713" y="432"/>
                  <a:pt x="754" y="446"/>
                  <a:pt x="800" y="446"/>
                </a:cubicBezTo>
                <a:cubicBezTo>
                  <a:pt x="923" y="446"/>
                  <a:pt x="1023" y="346"/>
                  <a:pt x="1023" y="223"/>
                </a:cubicBezTo>
                <a:cubicBezTo>
                  <a:pt x="1023" y="100"/>
                  <a:pt x="923" y="0"/>
                  <a:pt x="800" y="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Freeform 5"/>
          <p:cNvSpPr/>
          <p:nvPr/>
        </p:nvSpPr>
        <p:spPr bwMode="auto">
          <a:xfrm rot="2700000">
            <a:off x="1743071" y="3568606"/>
            <a:ext cx="1967072" cy="859964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677" y="36"/>
              </a:cxn>
              <a:cxn ang="0">
                <a:pos x="677" y="36"/>
              </a:cxn>
              <a:cxn ang="0">
                <a:pos x="676" y="37"/>
              </a:cxn>
              <a:cxn ang="0">
                <a:pos x="674" y="38"/>
              </a:cxn>
              <a:cxn ang="0">
                <a:pos x="345" y="36"/>
              </a:cxn>
              <a:cxn ang="0">
                <a:pos x="345" y="36"/>
              </a:cxn>
              <a:cxn ang="0">
                <a:pos x="223" y="0"/>
              </a:cxn>
              <a:cxn ang="0">
                <a:pos x="0" y="223"/>
              </a:cxn>
              <a:cxn ang="0">
                <a:pos x="223" y="446"/>
              </a:cxn>
              <a:cxn ang="0">
                <a:pos x="345" y="409"/>
              </a:cxn>
              <a:cxn ang="0">
                <a:pos x="345" y="409"/>
              </a:cxn>
              <a:cxn ang="0">
                <a:pos x="675" y="408"/>
              </a:cxn>
              <a:cxn ang="0">
                <a:pos x="675" y="408"/>
              </a:cxn>
              <a:cxn ang="0">
                <a:pos x="677" y="409"/>
              </a:cxn>
              <a:cxn ang="0">
                <a:pos x="677" y="409"/>
              </a:cxn>
              <a:cxn ang="0">
                <a:pos x="800" y="446"/>
              </a:cxn>
              <a:cxn ang="0">
                <a:pos x="1023" y="223"/>
              </a:cxn>
              <a:cxn ang="0">
                <a:pos x="800" y="0"/>
              </a:cxn>
            </a:cxnLst>
            <a:rect l="0" t="0" r="r" b="b"/>
            <a:pathLst>
              <a:path w="1023" h="446">
                <a:moveTo>
                  <a:pt x="800" y="0"/>
                </a:moveTo>
                <a:cubicBezTo>
                  <a:pt x="754" y="0"/>
                  <a:pt x="713" y="13"/>
                  <a:pt x="677" y="36"/>
                </a:cubicBezTo>
                <a:cubicBezTo>
                  <a:pt x="677" y="36"/>
                  <a:pt x="677" y="36"/>
                  <a:pt x="677" y="36"/>
                </a:cubicBezTo>
                <a:cubicBezTo>
                  <a:pt x="677" y="36"/>
                  <a:pt x="676" y="37"/>
                  <a:pt x="676" y="37"/>
                </a:cubicBezTo>
                <a:cubicBezTo>
                  <a:pt x="675" y="37"/>
                  <a:pt x="675" y="38"/>
                  <a:pt x="674" y="38"/>
                </a:cubicBezTo>
                <a:cubicBezTo>
                  <a:pt x="525" y="137"/>
                  <a:pt x="345" y="36"/>
                  <a:pt x="345" y="36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10" y="13"/>
                  <a:pt x="268" y="0"/>
                  <a:pt x="223" y="0"/>
                </a:cubicBezTo>
                <a:cubicBezTo>
                  <a:pt x="99" y="0"/>
                  <a:pt x="0" y="100"/>
                  <a:pt x="0" y="223"/>
                </a:cubicBezTo>
                <a:cubicBezTo>
                  <a:pt x="0" y="346"/>
                  <a:pt x="99" y="446"/>
                  <a:pt x="223" y="446"/>
                </a:cubicBezTo>
                <a:cubicBezTo>
                  <a:pt x="268" y="446"/>
                  <a:pt x="310" y="432"/>
                  <a:pt x="345" y="409"/>
                </a:cubicBezTo>
                <a:cubicBezTo>
                  <a:pt x="345" y="409"/>
                  <a:pt x="345" y="409"/>
                  <a:pt x="345" y="409"/>
                </a:cubicBezTo>
                <a:cubicBezTo>
                  <a:pt x="345" y="409"/>
                  <a:pt x="525" y="308"/>
                  <a:pt x="675" y="408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76" y="409"/>
                  <a:pt x="677" y="409"/>
                  <a:pt x="677" y="409"/>
                </a:cubicBezTo>
                <a:cubicBezTo>
                  <a:pt x="677" y="409"/>
                  <a:pt x="677" y="409"/>
                  <a:pt x="677" y="409"/>
                </a:cubicBezTo>
                <a:cubicBezTo>
                  <a:pt x="713" y="432"/>
                  <a:pt x="754" y="446"/>
                  <a:pt x="800" y="446"/>
                </a:cubicBezTo>
                <a:cubicBezTo>
                  <a:pt x="923" y="446"/>
                  <a:pt x="1023" y="346"/>
                  <a:pt x="1023" y="223"/>
                </a:cubicBezTo>
                <a:cubicBezTo>
                  <a:pt x="1023" y="100"/>
                  <a:pt x="923" y="0"/>
                  <a:pt x="800" y="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0" name="Freeform 5"/>
          <p:cNvSpPr/>
          <p:nvPr/>
        </p:nvSpPr>
        <p:spPr bwMode="auto">
          <a:xfrm rot="18900000">
            <a:off x="2525917" y="3568606"/>
            <a:ext cx="1967072" cy="859964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677" y="36"/>
              </a:cxn>
              <a:cxn ang="0">
                <a:pos x="677" y="36"/>
              </a:cxn>
              <a:cxn ang="0">
                <a:pos x="676" y="37"/>
              </a:cxn>
              <a:cxn ang="0">
                <a:pos x="674" y="38"/>
              </a:cxn>
              <a:cxn ang="0">
                <a:pos x="345" y="36"/>
              </a:cxn>
              <a:cxn ang="0">
                <a:pos x="345" y="36"/>
              </a:cxn>
              <a:cxn ang="0">
                <a:pos x="223" y="0"/>
              </a:cxn>
              <a:cxn ang="0">
                <a:pos x="0" y="223"/>
              </a:cxn>
              <a:cxn ang="0">
                <a:pos x="223" y="446"/>
              </a:cxn>
              <a:cxn ang="0">
                <a:pos x="345" y="409"/>
              </a:cxn>
              <a:cxn ang="0">
                <a:pos x="345" y="409"/>
              </a:cxn>
              <a:cxn ang="0">
                <a:pos x="675" y="408"/>
              </a:cxn>
              <a:cxn ang="0">
                <a:pos x="675" y="408"/>
              </a:cxn>
              <a:cxn ang="0">
                <a:pos x="677" y="409"/>
              </a:cxn>
              <a:cxn ang="0">
                <a:pos x="677" y="409"/>
              </a:cxn>
              <a:cxn ang="0">
                <a:pos x="800" y="446"/>
              </a:cxn>
              <a:cxn ang="0">
                <a:pos x="1023" y="223"/>
              </a:cxn>
              <a:cxn ang="0">
                <a:pos x="800" y="0"/>
              </a:cxn>
            </a:cxnLst>
            <a:rect l="0" t="0" r="r" b="b"/>
            <a:pathLst>
              <a:path w="1023" h="446">
                <a:moveTo>
                  <a:pt x="800" y="0"/>
                </a:moveTo>
                <a:cubicBezTo>
                  <a:pt x="754" y="0"/>
                  <a:pt x="713" y="13"/>
                  <a:pt x="677" y="36"/>
                </a:cubicBezTo>
                <a:cubicBezTo>
                  <a:pt x="677" y="36"/>
                  <a:pt x="677" y="36"/>
                  <a:pt x="677" y="36"/>
                </a:cubicBezTo>
                <a:cubicBezTo>
                  <a:pt x="677" y="36"/>
                  <a:pt x="676" y="37"/>
                  <a:pt x="676" y="37"/>
                </a:cubicBezTo>
                <a:cubicBezTo>
                  <a:pt x="675" y="37"/>
                  <a:pt x="675" y="38"/>
                  <a:pt x="674" y="38"/>
                </a:cubicBezTo>
                <a:cubicBezTo>
                  <a:pt x="525" y="137"/>
                  <a:pt x="345" y="36"/>
                  <a:pt x="345" y="36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10" y="13"/>
                  <a:pt x="268" y="0"/>
                  <a:pt x="223" y="0"/>
                </a:cubicBezTo>
                <a:cubicBezTo>
                  <a:pt x="99" y="0"/>
                  <a:pt x="0" y="100"/>
                  <a:pt x="0" y="223"/>
                </a:cubicBezTo>
                <a:cubicBezTo>
                  <a:pt x="0" y="346"/>
                  <a:pt x="99" y="446"/>
                  <a:pt x="223" y="446"/>
                </a:cubicBezTo>
                <a:cubicBezTo>
                  <a:pt x="268" y="446"/>
                  <a:pt x="310" y="432"/>
                  <a:pt x="345" y="409"/>
                </a:cubicBezTo>
                <a:cubicBezTo>
                  <a:pt x="345" y="409"/>
                  <a:pt x="345" y="409"/>
                  <a:pt x="345" y="409"/>
                </a:cubicBezTo>
                <a:cubicBezTo>
                  <a:pt x="345" y="409"/>
                  <a:pt x="525" y="308"/>
                  <a:pt x="675" y="408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76" y="409"/>
                  <a:pt x="677" y="409"/>
                  <a:pt x="677" y="409"/>
                </a:cubicBezTo>
                <a:cubicBezTo>
                  <a:pt x="677" y="409"/>
                  <a:pt x="677" y="409"/>
                  <a:pt x="677" y="409"/>
                </a:cubicBezTo>
                <a:cubicBezTo>
                  <a:pt x="713" y="432"/>
                  <a:pt x="754" y="446"/>
                  <a:pt x="800" y="446"/>
                </a:cubicBezTo>
                <a:cubicBezTo>
                  <a:pt x="923" y="446"/>
                  <a:pt x="1023" y="346"/>
                  <a:pt x="1023" y="223"/>
                </a:cubicBezTo>
                <a:cubicBezTo>
                  <a:pt x="1023" y="100"/>
                  <a:pt x="923" y="0"/>
                  <a:pt x="800" y="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Freeform 5"/>
          <p:cNvSpPr/>
          <p:nvPr/>
        </p:nvSpPr>
        <p:spPr bwMode="auto">
          <a:xfrm rot="2700000">
            <a:off x="3314985" y="3568609"/>
            <a:ext cx="1967072" cy="859964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677" y="36"/>
              </a:cxn>
              <a:cxn ang="0">
                <a:pos x="677" y="36"/>
              </a:cxn>
              <a:cxn ang="0">
                <a:pos x="676" y="37"/>
              </a:cxn>
              <a:cxn ang="0">
                <a:pos x="674" y="38"/>
              </a:cxn>
              <a:cxn ang="0">
                <a:pos x="345" y="36"/>
              </a:cxn>
              <a:cxn ang="0">
                <a:pos x="345" y="36"/>
              </a:cxn>
              <a:cxn ang="0">
                <a:pos x="223" y="0"/>
              </a:cxn>
              <a:cxn ang="0">
                <a:pos x="0" y="223"/>
              </a:cxn>
              <a:cxn ang="0">
                <a:pos x="223" y="446"/>
              </a:cxn>
              <a:cxn ang="0">
                <a:pos x="345" y="409"/>
              </a:cxn>
              <a:cxn ang="0">
                <a:pos x="345" y="409"/>
              </a:cxn>
              <a:cxn ang="0">
                <a:pos x="675" y="408"/>
              </a:cxn>
              <a:cxn ang="0">
                <a:pos x="675" y="408"/>
              </a:cxn>
              <a:cxn ang="0">
                <a:pos x="677" y="409"/>
              </a:cxn>
              <a:cxn ang="0">
                <a:pos x="677" y="409"/>
              </a:cxn>
              <a:cxn ang="0">
                <a:pos x="800" y="446"/>
              </a:cxn>
              <a:cxn ang="0">
                <a:pos x="1023" y="223"/>
              </a:cxn>
              <a:cxn ang="0">
                <a:pos x="800" y="0"/>
              </a:cxn>
            </a:cxnLst>
            <a:rect l="0" t="0" r="r" b="b"/>
            <a:pathLst>
              <a:path w="1023" h="446">
                <a:moveTo>
                  <a:pt x="800" y="0"/>
                </a:moveTo>
                <a:cubicBezTo>
                  <a:pt x="754" y="0"/>
                  <a:pt x="713" y="13"/>
                  <a:pt x="677" y="36"/>
                </a:cubicBezTo>
                <a:cubicBezTo>
                  <a:pt x="677" y="36"/>
                  <a:pt x="677" y="36"/>
                  <a:pt x="677" y="36"/>
                </a:cubicBezTo>
                <a:cubicBezTo>
                  <a:pt x="677" y="36"/>
                  <a:pt x="676" y="37"/>
                  <a:pt x="676" y="37"/>
                </a:cubicBezTo>
                <a:cubicBezTo>
                  <a:pt x="675" y="37"/>
                  <a:pt x="675" y="38"/>
                  <a:pt x="674" y="38"/>
                </a:cubicBezTo>
                <a:cubicBezTo>
                  <a:pt x="525" y="137"/>
                  <a:pt x="345" y="36"/>
                  <a:pt x="345" y="36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10" y="13"/>
                  <a:pt x="268" y="0"/>
                  <a:pt x="223" y="0"/>
                </a:cubicBezTo>
                <a:cubicBezTo>
                  <a:pt x="99" y="0"/>
                  <a:pt x="0" y="100"/>
                  <a:pt x="0" y="223"/>
                </a:cubicBezTo>
                <a:cubicBezTo>
                  <a:pt x="0" y="346"/>
                  <a:pt x="99" y="446"/>
                  <a:pt x="223" y="446"/>
                </a:cubicBezTo>
                <a:cubicBezTo>
                  <a:pt x="268" y="446"/>
                  <a:pt x="310" y="432"/>
                  <a:pt x="345" y="409"/>
                </a:cubicBezTo>
                <a:cubicBezTo>
                  <a:pt x="345" y="409"/>
                  <a:pt x="345" y="409"/>
                  <a:pt x="345" y="409"/>
                </a:cubicBezTo>
                <a:cubicBezTo>
                  <a:pt x="345" y="409"/>
                  <a:pt x="525" y="308"/>
                  <a:pt x="675" y="408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76" y="409"/>
                  <a:pt x="677" y="409"/>
                  <a:pt x="677" y="409"/>
                </a:cubicBezTo>
                <a:cubicBezTo>
                  <a:pt x="677" y="409"/>
                  <a:pt x="677" y="409"/>
                  <a:pt x="677" y="409"/>
                </a:cubicBezTo>
                <a:cubicBezTo>
                  <a:pt x="713" y="432"/>
                  <a:pt x="754" y="446"/>
                  <a:pt x="800" y="446"/>
                </a:cubicBezTo>
                <a:cubicBezTo>
                  <a:pt x="923" y="446"/>
                  <a:pt x="1023" y="346"/>
                  <a:pt x="1023" y="223"/>
                </a:cubicBezTo>
                <a:cubicBezTo>
                  <a:pt x="1023" y="100"/>
                  <a:pt x="923" y="0"/>
                  <a:pt x="800" y="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2" name="Freeform 5"/>
          <p:cNvSpPr/>
          <p:nvPr/>
        </p:nvSpPr>
        <p:spPr bwMode="auto">
          <a:xfrm rot="18900000">
            <a:off x="4108237" y="3568610"/>
            <a:ext cx="1967072" cy="859964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677" y="36"/>
              </a:cxn>
              <a:cxn ang="0">
                <a:pos x="677" y="36"/>
              </a:cxn>
              <a:cxn ang="0">
                <a:pos x="676" y="37"/>
              </a:cxn>
              <a:cxn ang="0">
                <a:pos x="674" y="38"/>
              </a:cxn>
              <a:cxn ang="0">
                <a:pos x="345" y="36"/>
              </a:cxn>
              <a:cxn ang="0">
                <a:pos x="345" y="36"/>
              </a:cxn>
              <a:cxn ang="0">
                <a:pos x="223" y="0"/>
              </a:cxn>
              <a:cxn ang="0">
                <a:pos x="0" y="223"/>
              </a:cxn>
              <a:cxn ang="0">
                <a:pos x="223" y="446"/>
              </a:cxn>
              <a:cxn ang="0">
                <a:pos x="345" y="409"/>
              </a:cxn>
              <a:cxn ang="0">
                <a:pos x="345" y="409"/>
              </a:cxn>
              <a:cxn ang="0">
                <a:pos x="675" y="408"/>
              </a:cxn>
              <a:cxn ang="0">
                <a:pos x="675" y="408"/>
              </a:cxn>
              <a:cxn ang="0">
                <a:pos x="677" y="409"/>
              </a:cxn>
              <a:cxn ang="0">
                <a:pos x="677" y="409"/>
              </a:cxn>
              <a:cxn ang="0">
                <a:pos x="800" y="446"/>
              </a:cxn>
              <a:cxn ang="0">
                <a:pos x="1023" y="223"/>
              </a:cxn>
              <a:cxn ang="0">
                <a:pos x="800" y="0"/>
              </a:cxn>
            </a:cxnLst>
            <a:rect l="0" t="0" r="r" b="b"/>
            <a:pathLst>
              <a:path w="1023" h="446">
                <a:moveTo>
                  <a:pt x="800" y="0"/>
                </a:moveTo>
                <a:cubicBezTo>
                  <a:pt x="754" y="0"/>
                  <a:pt x="713" y="13"/>
                  <a:pt x="677" y="36"/>
                </a:cubicBezTo>
                <a:cubicBezTo>
                  <a:pt x="677" y="36"/>
                  <a:pt x="677" y="36"/>
                  <a:pt x="677" y="36"/>
                </a:cubicBezTo>
                <a:cubicBezTo>
                  <a:pt x="677" y="36"/>
                  <a:pt x="676" y="37"/>
                  <a:pt x="676" y="37"/>
                </a:cubicBezTo>
                <a:cubicBezTo>
                  <a:pt x="675" y="37"/>
                  <a:pt x="675" y="38"/>
                  <a:pt x="674" y="38"/>
                </a:cubicBezTo>
                <a:cubicBezTo>
                  <a:pt x="525" y="137"/>
                  <a:pt x="345" y="36"/>
                  <a:pt x="345" y="36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10" y="13"/>
                  <a:pt x="268" y="0"/>
                  <a:pt x="223" y="0"/>
                </a:cubicBezTo>
                <a:cubicBezTo>
                  <a:pt x="99" y="0"/>
                  <a:pt x="0" y="100"/>
                  <a:pt x="0" y="223"/>
                </a:cubicBezTo>
                <a:cubicBezTo>
                  <a:pt x="0" y="346"/>
                  <a:pt x="99" y="446"/>
                  <a:pt x="223" y="446"/>
                </a:cubicBezTo>
                <a:cubicBezTo>
                  <a:pt x="268" y="446"/>
                  <a:pt x="310" y="432"/>
                  <a:pt x="345" y="409"/>
                </a:cubicBezTo>
                <a:cubicBezTo>
                  <a:pt x="345" y="409"/>
                  <a:pt x="345" y="409"/>
                  <a:pt x="345" y="409"/>
                </a:cubicBezTo>
                <a:cubicBezTo>
                  <a:pt x="345" y="409"/>
                  <a:pt x="525" y="308"/>
                  <a:pt x="675" y="408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76" y="409"/>
                  <a:pt x="677" y="409"/>
                  <a:pt x="677" y="409"/>
                </a:cubicBezTo>
                <a:cubicBezTo>
                  <a:pt x="677" y="409"/>
                  <a:pt x="677" y="409"/>
                  <a:pt x="677" y="409"/>
                </a:cubicBezTo>
                <a:cubicBezTo>
                  <a:pt x="713" y="432"/>
                  <a:pt x="754" y="446"/>
                  <a:pt x="800" y="446"/>
                </a:cubicBezTo>
                <a:cubicBezTo>
                  <a:pt x="923" y="446"/>
                  <a:pt x="1023" y="346"/>
                  <a:pt x="1023" y="223"/>
                </a:cubicBezTo>
                <a:cubicBezTo>
                  <a:pt x="1023" y="100"/>
                  <a:pt x="923" y="0"/>
                  <a:pt x="800" y="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Freeform 5"/>
          <p:cNvSpPr/>
          <p:nvPr/>
        </p:nvSpPr>
        <p:spPr bwMode="auto">
          <a:xfrm rot="2700000">
            <a:off x="4900545" y="3568609"/>
            <a:ext cx="1967072" cy="859964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677" y="36"/>
              </a:cxn>
              <a:cxn ang="0">
                <a:pos x="677" y="36"/>
              </a:cxn>
              <a:cxn ang="0">
                <a:pos x="676" y="37"/>
              </a:cxn>
              <a:cxn ang="0">
                <a:pos x="674" y="38"/>
              </a:cxn>
              <a:cxn ang="0">
                <a:pos x="345" y="36"/>
              </a:cxn>
              <a:cxn ang="0">
                <a:pos x="345" y="36"/>
              </a:cxn>
              <a:cxn ang="0">
                <a:pos x="223" y="0"/>
              </a:cxn>
              <a:cxn ang="0">
                <a:pos x="0" y="223"/>
              </a:cxn>
              <a:cxn ang="0">
                <a:pos x="223" y="446"/>
              </a:cxn>
              <a:cxn ang="0">
                <a:pos x="345" y="409"/>
              </a:cxn>
              <a:cxn ang="0">
                <a:pos x="345" y="409"/>
              </a:cxn>
              <a:cxn ang="0">
                <a:pos x="675" y="408"/>
              </a:cxn>
              <a:cxn ang="0">
                <a:pos x="675" y="408"/>
              </a:cxn>
              <a:cxn ang="0">
                <a:pos x="677" y="409"/>
              </a:cxn>
              <a:cxn ang="0">
                <a:pos x="677" y="409"/>
              </a:cxn>
              <a:cxn ang="0">
                <a:pos x="800" y="446"/>
              </a:cxn>
              <a:cxn ang="0">
                <a:pos x="1023" y="223"/>
              </a:cxn>
              <a:cxn ang="0">
                <a:pos x="800" y="0"/>
              </a:cxn>
            </a:cxnLst>
            <a:rect l="0" t="0" r="r" b="b"/>
            <a:pathLst>
              <a:path w="1023" h="446">
                <a:moveTo>
                  <a:pt x="800" y="0"/>
                </a:moveTo>
                <a:cubicBezTo>
                  <a:pt x="754" y="0"/>
                  <a:pt x="713" y="13"/>
                  <a:pt x="677" y="36"/>
                </a:cubicBezTo>
                <a:cubicBezTo>
                  <a:pt x="677" y="36"/>
                  <a:pt x="677" y="36"/>
                  <a:pt x="677" y="36"/>
                </a:cubicBezTo>
                <a:cubicBezTo>
                  <a:pt x="677" y="36"/>
                  <a:pt x="676" y="37"/>
                  <a:pt x="676" y="37"/>
                </a:cubicBezTo>
                <a:cubicBezTo>
                  <a:pt x="675" y="37"/>
                  <a:pt x="675" y="38"/>
                  <a:pt x="674" y="38"/>
                </a:cubicBezTo>
                <a:cubicBezTo>
                  <a:pt x="525" y="137"/>
                  <a:pt x="345" y="36"/>
                  <a:pt x="345" y="36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10" y="13"/>
                  <a:pt x="268" y="0"/>
                  <a:pt x="223" y="0"/>
                </a:cubicBezTo>
                <a:cubicBezTo>
                  <a:pt x="99" y="0"/>
                  <a:pt x="0" y="100"/>
                  <a:pt x="0" y="223"/>
                </a:cubicBezTo>
                <a:cubicBezTo>
                  <a:pt x="0" y="346"/>
                  <a:pt x="99" y="446"/>
                  <a:pt x="223" y="446"/>
                </a:cubicBezTo>
                <a:cubicBezTo>
                  <a:pt x="268" y="446"/>
                  <a:pt x="310" y="432"/>
                  <a:pt x="345" y="409"/>
                </a:cubicBezTo>
                <a:cubicBezTo>
                  <a:pt x="345" y="409"/>
                  <a:pt x="345" y="409"/>
                  <a:pt x="345" y="409"/>
                </a:cubicBezTo>
                <a:cubicBezTo>
                  <a:pt x="345" y="409"/>
                  <a:pt x="525" y="308"/>
                  <a:pt x="675" y="408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76" y="409"/>
                  <a:pt x="677" y="409"/>
                  <a:pt x="677" y="409"/>
                </a:cubicBezTo>
                <a:cubicBezTo>
                  <a:pt x="677" y="409"/>
                  <a:pt x="677" y="409"/>
                  <a:pt x="677" y="409"/>
                </a:cubicBezTo>
                <a:cubicBezTo>
                  <a:pt x="713" y="432"/>
                  <a:pt x="754" y="446"/>
                  <a:pt x="800" y="446"/>
                </a:cubicBezTo>
                <a:cubicBezTo>
                  <a:pt x="923" y="446"/>
                  <a:pt x="1023" y="346"/>
                  <a:pt x="1023" y="223"/>
                </a:cubicBezTo>
                <a:cubicBezTo>
                  <a:pt x="1023" y="100"/>
                  <a:pt x="923" y="0"/>
                  <a:pt x="800" y="0"/>
                </a:cubicBezTo>
                <a:close/>
              </a:path>
            </a:pathLst>
          </a:custGeom>
          <a:solidFill>
            <a:schemeClr val="accent6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Freeform 5"/>
          <p:cNvSpPr/>
          <p:nvPr/>
        </p:nvSpPr>
        <p:spPr bwMode="auto">
          <a:xfrm rot="18900000">
            <a:off x="5683389" y="3568612"/>
            <a:ext cx="1967072" cy="859964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677" y="36"/>
              </a:cxn>
              <a:cxn ang="0">
                <a:pos x="677" y="36"/>
              </a:cxn>
              <a:cxn ang="0">
                <a:pos x="676" y="37"/>
              </a:cxn>
              <a:cxn ang="0">
                <a:pos x="674" y="38"/>
              </a:cxn>
              <a:cxn ang="0">
                <a:pos x="345" y="36"/>
              </a:cxn>
              <a:cxn ang="0">
                <a:pos x="345" y="36"/>
              </a:cxn>
              <a:cxn ang="0">
                <a:pos x="223" y="0"/>
              </a:cxn>
              <a:cxn ang="0">
                <a:pos x="0" y="223"/>
              </a:cxn>
              <a:cxn ang="0">
                <a:pos x="223" y="446"/>
              </a:cxn>
              <a:cxn ang="0">
                <a:pos x="345" y="409"/>
              </a:cxn>
              <a:cxn ang="0">
                <a:pos x="345" y="409"/>
              </a:cxn>
              <a:cxn ang="0">
                <a:pos x="675" y="408"/>
              </a:cxn>
              <a:cxn ang="0">
                <a:pos x="675" y="408"/>
              </a:cxn>
              <a:cxn ang="0">
                <a:pos x="677" y="409"/>
              </a:cxn>
              <a:cxn ang="0">
                <a:pos x="677" y="409"/>
              </a:cxn>
              <a:cxn ang="0">
                <a:pos x="800" y="446"/>
              </a:cxn>
              <a:cxn ang="0">
                <a:pos x="1023" y="223"/>
              </a:cxn>
              <a:cxn ang="0">
                <a:pos x="800" y="0"/>
              </a:cxn>
            </a:cxnLst>
            <a:rect l="0" t="0" r="r" b="b"/>
            <a:pathLst>
              <a:path w="1023" h="446">
                <a:moveTo>
                  <a:pt x="800" y="0"/>
                </a:moveTo>
                <a:cubicBezTo>
                  <a:pt x="754" y="0"/>
                  <a:pt x="713" y="13"/>
                  <a:pt x="677" y="36"/>
                </a:cubicBezTo>
                <a:cubicBezTo>
                  <a:pt x="677" y="36"/>
                  <a:pt x="677" y="36"/>
                  <a:pt x="677" y="36"/>
                </a:cubicBezTo>
                <a:cubicBezTo>
                  <a:pt x="677" y="36"/>
                  <a:pt x="676" y="37"/>
                  <a:pt x="676" y="37"/>
                </a:cubicBezTo>
                <a:cubicBezTo>
                  <a:pt x="675" y="37"/>
                  <a:pt x="675" y="38"/>
                  <a:pt x="674" y="38"/>
                </a:cubicBezTo>
                <a:cubicBezTo>
                  <a:pt x="525" y="137"/>
                  <a:pt x="345" y="36"/>
                  <a:pt x="345" y="36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10" y="13"/>
                  <a:pt x="268" y="0"/>
                  <a:pt x="223" y="0"/>
                </a:cubicBezTo>
                <a:cubicBezTo>
                  <a:pt x="99" y="0"/>
                  <a:pt x="0" y="100"/>
                  <a:pt x="0" y="223"/>
                </a:cubicBezTo>
                <a:cubicBezTo>
                  <a:pt x="0" y="346"/>
                  <a:pt x="99" y="446"/>
                  <a:pt x="223" y="446"/>
                </a:cubicBezTo>
                <a:cubicBezTo>
                  <a:pt x="268" y="446"/>
                  <a:pt x="310" y="432"/>
                  <a:pt x="345" y="409"/>
                </a:cubicBezTo>
                <a:cubicBezTo>
                  <a:pt x="345" y="409"/>
                  <a:pt x="345" y="409"/>
                  <a:pt x="345" y="409"/>
                </a:cubicBezTo>
                <a:cubicBezTo>
                  <a:pt x="345" y="409"/>
                  <a:pt x="525" y="308"/>
                  <a:pt x="675" y="408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76" y="409"/>
                  <a:pt x="677" y="409"/>
                  <a:pt x="677" y="409"/>
                </a:cubicBezTo>
                <a:cubicBezTo>
                  <a:pt x="677" y="409"/>
                  <a:pt x="677" y="409"/>
                  <a:pt x="677" y="409"/>
                </a:cubicBezTo>
                <a:cubicBezTo>
                  <a:pt x="713" y="432"/>
                  <a:pt x="754" y="446"/>
                  <a:pt x="800" y="446"/>
                </a:cubicBezTo>
                <a:cubicBezTo>
                  <a:pt x="923" y="446"/>
                  <a:pt x="1023" y="346"/>
                  <a:pt x="1023" y="223"/>
                </a:cubicBezTo>
                <a:cubicBezTo>
                  <a:pt x="1023" y="100"/>
                  <a:pt x="923" y="0"/>
                  <a:pt x="800" y="0"/>
                </a:cubicBezTo>
                <a:close/>
              </a:path>
            </a:pathLst>
          </a:custGeom>
          <a:solidFill>
            <a:srgbClr val="92D050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" name="Freeform 5"/>
          <p:cNvSpPr/>
          <p:nvPr/>
        </p:nvSpPr>
        <p:spPr bwMode="auto">
          <a:xfrm rot="2700000">
            <a:off x="6472459" y="3568613"/>
            <a:ext cx="1967072" cy="859964"/>
          </a:xfrm>
          <a:custGeom>
            <a:avLst/>
            <a:gdLst/>
            <a:ahLst/>
            <a:cxnLst>
              <a:cxn ang="0">
                <a:pos x="800" y="0"/>
              </a:cxn>
              <a:cxn ang="0">
                <a:pos x="677" y="36"/>
              </a:cxn>
              <a:cxn ang="0">
                <a:pos x="677" y="36"/>
              </a:cxn>
              <a:cxn ang="0">
                <a:pos x="676" y="37"/>
              </a:cxn>
              <a:cxn ang="0">
                <a:pos x="674" y="38"/>
              </a:cxn>
              <a:cxn ang="0">
                <a:pos x="345" y="36"/>
              </a:cxn>
              <a:cxn ang="0">
                <a:pos x="345" y="36"/>
              </a:cxn>
              <a:cxn ang="0">
                <a:pos x="223" y="0"/>
              </a:cxn>
              <a:cxn ang="0">
                <a:pos x="0" y="223"/>
              </a:cxn>
              <a:cxn ang="0">
                <a:pos x="223" y="446"/>
              </a:cxn>
              <a:cxn ang="0">
                <a:pos x="345" y="409"/>
              </a:cxn>
              <a:cxn ang="0">
                <a:pos x="345" y="409"/>
              </a:cxn>
              <a:cxn ang="0">
                <a:pos x="675" y="408"/>
              </a:cxn>
              <a:cxn ang="0">
                <a:pos x="675" y="408"/>
              </a:cxn>
              <a:cxn ang="0">
                <a:pos x="677" y="409"/>
              </a:cxn>
              <a:cxn ang="0">
                <a:pos x="677" y="409"/>
              </a:cxn>
              <a:cxn ang="0">
                <a:pos x="800" y="446"/>
              </a:cxn>
              <a:cxn ang="0">
                <a:pos x="1023" y="223"/>
              </a:cxn>
              <a:cxn ang="0">
                <a:pos x="800" y="0"/>
              </a:cxn>
            </a:cxnLst>
            <a:rect l="0" t="0" r="r" b="b"/>
            <a:pathLst>
              <a:path w="1023" h="446">
                <a:moveTo>
                  <a:pt x="800" y="0"/>
                </a:moveTo>
                <a:cubicBezTo>
                  <a:pt x="754" y="0"/>
                  <a:pt x="713" y="13"/>
                  <a:pt x="677" y="36"/>
                </a:cubicBezTo>
                <a:cubicBezTo>
                  <a:pt x="677" y="36"/>
                  <a:pt x="677" y="36"/>
                  <a:pt x="677" y="36"/>
                </a:cubicBezTo>
                <a:cubicBezTo>
                  <a:pt x="677" y="36"/>
                  <a:pt x="676" y="37"/>
                  <a:pt x="676" y="37"/>
                </a:cubicBezTo>
                <a:cubicBezTo>
                  <a:pt x="675" y="37"/>
                  <a:pt x="675" y="38"/>
                  <a:pt x="674" y="38"/>
                </a:cubicBezTo>
                <a:cubicBezTo>
                  <a:pt x="525" y="137"/>
                  <a:pt x="345" y="36"/>
                  <a:pt x="345" y="36"/>
                </a:cubicBezTo>
                <a:cubicBezTo>
                  <a:pt x="345" y="36"/>
                  <a:pt x="345" y="36"/>
                  <a:pt x="345" y="36"/>
                </a:cubicBezTo>
                <a:cubicBezTo>
                  <a:pt x="310" y="13"/>
                  <a:pt x="268" y="0"/>
                  <a:pt x="223" y="0"/>
                </a:cubicBezTo>
                <a:cubicBezTo>
                  <a:pt x="99" y="0"/>
                  <a:pt x="0" y="100"/>
                  <a:pt x="0" y="223"/>
                </a:cubicBezTo>
                <a:cubicBezTo>
                  <a:pt x="0" y="346"/>
                  <a:pt x="99" y="446"/>
                  <a:pt x="223" y="446"/>
                </a:cubicBezTo>
                <a:cubicBezTo>
                  <a:pt x="268" y="446"/>
                  <a:pt x="310" y="432"/>
                  <a:pt x="345" y="409"/>
                </a:cubicBezTo>
                <a:cubicBezTo>
                  <a:pt x="345" y="409"/>
                  <a:pt x="345" y="409"/>
                  <a:pt x="345" y="409"/>
                </a:cubicBezTo>
                <a:cubicBezTo>
                  <a:pt x="345" y="409"/>
                  <a:pt x="525" y="308"/>
                  <a:pt x="675" y="408"/>
                </a:cubicBezTo>
                <a:cubicBezTo>
                  <a:pt x="675" y="408"/>
                  <a:pt x="675" y="408"/>
                  <a:pt x="675" y="408"/>
                </a:cubicBezTo>
                <a:cubicBezTo>
                  <a:pt x="676" y="409"/>
                  <a:pt x="677" y="409"/>
                  <a:pt x="677" y="409"/>
                </a:cubicBezTo>
                <a:cubicBezTo>
                  <a:pt x="677" y="409"/>
                  <a:pt x="677" y="409"/>
                  <a:pt x="677" y="409"/>
                </a:cubicBezTo>
                <a:cubicBezTo>
                  <a:pt x="713" y="432"/>
                  <a:pt x="754" y="446"/>
                  <a:pt x="800" y="446"/>
                </a:cubicBezTo>
                <a:cubicBezTo>
                  <a:pt x="923" y="446"/>
                  <a:pt x="1023" y="346"/>
                  <a:pt x="1023" y="223"/>
                </a:cubicBezTo>
                <a:cubicBezTo>
                  <a:pt x="1023" y="100"/>
                  <a:pt x="923" y="0"/>
                  <a:pt x="800" y="0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Oval 6"/>
          <p:cNvSpPr>
            <a:spLocks noChangeArrowheads="1"/>
          </p:cNvSpPr>
          <p:nvPr/>
        </p:nvSpPr>
        <p:spPr bwMode="auto">
          <a:xfrm>
            <a:off x="1214525" y="4062916"/>
            <a:ext cx="651963" cy="6542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ctr" anchorCtr="0" compatLnSpc="1"/>
          <a:lstStyle/>
          <a:p>
            <a:pPr algn="ctr"/>
            <a:endParaRPr 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8" name="Oval 6"/>
          <p:cNvSpPr>
            <a:spLocks noChangeArrowheads="1"/>
          </p:cNvSpPr>
          <p:nvPr/>
        </p:nvSpPr>
        <p:spPr bwMode="auto">
          <a:xfrm>
            <a:off x="2789678" y="4062916"/>
            <a:ext cx="651963" cy="6542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ctr" anchorCtr="0" compatLnSpc="1"/>
          <a:lstStyle/>
          <a:p>
            <a:pPr algn="ctr"/>
            <a:endParaRPr 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9" name="Oval 6"/>
          <p:cNvSpPr>
            <a:spLocks noChangeArrowheads="1"/>
          </p:cNvSpPr>
          <p:nvPr/>
        </p:nvSpPr>
        <p:spPr bwMode="auto">
          <a:xfrm>
            <a:off x="4371999" y="4062916"/>
            <a:ext cx="651963" cy="6542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ctr" anchorCtr="0" compatLnSpc="1"/>
          <a:lstStyle/>
          <a:p>
            <a:pPr algn="ctr"/>
            <a:endParaRPr 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2" name="Oval 6"/>
          <p:cNvSpPr>
            <a:spLocks noChangeArrowheads="1"/>
          </p:cNvSpPr>
          <p:nvPr/>
        </p:nvSpPr>
        <p:spPr bwMode="auto">
          <a:xfrm>
            <a:off x="5947150" y="4062916"/>
            <a:ext cx="651963" cy="654200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ctr" anchorCtr="0" compatLnSpc="1"/>
          <a:lstStyle/>
          <a:p>
            <a:pPr algn="ctr"/>
            <a:endParaRPr 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3" name="Oval 7"/>
          <p:cNvSpPr>
            <a:spLocks noChangeArrowheads="1"/>
          </p:cNvSpPr>
          <p:nvPr/>
        </p:nvSpPr>
        <p:spPr bwMode="auto">
          <a:xfrm>
            <a:off x="7522224" y="4062917"/>
            <a:ext cx="651963" cy="654199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ctr" anchorCtr="0" compatLnSpc="1"/>
          <a:lstStyle/>
          <a:p>
            <a:pPr algn="ctr"/>
            <a:endParaRPr lang="en-US" sz="1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4" name="Oval 6"/>
          <p:cNvSpPr>
            <a:spLocks noChangeArrowheads="1"/>
          </p:cNvSpPr>
          <p:nvPr/>
        </p:nvSpPr>
        <p:spPr bwMode="auto">
          <a:xfrm rot="2700000">
            <a:off x="3580328" y="3277699"/>
            <a:ext cx="651963" cy="654199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5" name="Oval 6"/>
          <p:cNvSpPr>
            <a:spLocks noChangeArrowheads="1"/>
          </p:cNvSpPr>
          <p:nvPr/>
        </p:nvSpPr>
        <p:spPr bwMode="auto">
          <a:xfrm rot="2700000">
            <a:off x="6737800" y="3277699"/>
            <a:ext cx="651963" cy="654199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Oval 6"/>
          <p:cNvSpPr>
            <a:spLocks noChangeArrowheads="1"/>
          </p:cNvSpPr>
          <p:nvPr/>
        </p:nvSpPr>
        <p:spPr bwMode="auto">
          <a:xfrm rot="2700000">
            <a:off x="5178783" y="3276940"/>
            <a:ext cx="651963" cy="654199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Oval 6"/>
          <p:cNvSpPr>
            <a:spLocks noChangeArrowheads="1"/>
          </p:cNvSpPr>
          <p:nvPr/>
        </p:nvSpPr>
        <p:spPr bwMode="auto">
          <a:xfrm rot="2700000">
            <a:off x="2008413" y="3277699"/>
            <a:ext cx="651963" cy="654199"/>
          </a:xfrm>
          <a:prstGeom prst="ellipse">
            <a:avLst/>
          </a:prstGeom>
          <a:solidFill>
            <a:schemeClr val="bg1"/>
          </a:solidFill>
          <a:ln w="9525">
            <a:noFill/>
            <a:round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6" name="TextBox 60"/>
          <p:cNvSpPr txBox="1"/>
          <p:nvPr/>
        </p:nvSpPr>
        <p:spPr>
          <a:xfrm>
            <a:off x="976869" y="4909403"/>
            <a:ext cx="1105994" cy="485415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鲁棒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Robust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id-ID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58" name="Group 37"/>
          <p:cNvGrpSpPr/>
          <p:nvPr/>
        </p:nvGrpSpPr>
        <p:grpSpPr>
          <a:xfrm>
            <a:off x="6142737" y="4230652"/>
            <a:ext cx="270272" cy="259556"/>
            <a:chOff x="2659063" y="4224338"/>
            <a:chExt cx="360363" cy="346075"/>
          </a:xfrm>
          <a:solidFill>
            <a:schemeClr val="accent3"/>
          </a:solidFill>
        </p:grpSpPr>
        <p:sp>
          <p:nvSpPr>
            <p:cNvPr id="59" name="Freeform 10"/>
            <p:cNvSpPr>
              <a:spLocks noEditPoints="1"/>
            </p:cNvSpPr>
            <p:nvPr/>
          </p:nvSpPr>
          <p:spPr bwMode="auto">
            <a:xfrm>
              <a:off x="2659063" y="4405313"/>
              <a:ext cx="150813" cy="165100"/>
            </a:xfrm>
            <a:custGeom>
              <a:avLst/>
              <a:gdLst>
                <a:gd name="T0" fmla="*/ 31 w 40"/>
                <a:gd name="T1" fmla="*/ 27 h 44"/>
                <a:gd name="T2" fmla="*/ 36 w 40"/>
                <a:gd name="T3" fmla="*/ 16 h 44"/>
                <a:gd name="T4" fmla="*/ 20 w 40"/>
                <a:gd name="T5" fmla="*/ 0 h 44"/>
                <a:gd name="T6" fmla="*/ 4 w 40"/>
                <a:gd name="T7" fmla="*/ 16 h 44"/>
                <a:gd name="T8" fmla="*/ 9 w 40"/>
                <a:gd name="T9" fmla="*/ 27 h 44"/>
                <a:gd name="T10" fmla="*/ 0 w 40"/>
                <a:gd name="T11" fmla="*/ 44 h 44"/>
                <a:gd name="T12" fmla="*/ 8 w 40"/>
                <a:gd name="T13" fmla="*/ 44 h 44"/>
                <a:gd name="T14" fmla="*/ 20 w 40"/>
                <a:gd name="T15" fmla="*/ 32 h 44"/>
                <a:gd name="T16" fmla="*/ 32 w 40"/>
                <a:gd name="T17" fmla="*/ 44 h 44"/>
                <a:gd name="T18" fmla="*/ 40 w 40"/>
                <a:gd name="T19" fmla="*/ 44 h 44"/>
                <a:gd name="T20" fmla="*/ 31 w 40"/>
                <a:gd name="T21" fmla="*/ 27 h 44"/>
                <a:gd name="T22" fmla="*/ 12 w 40"/>
                <a:gd name="T23" fmla="*/ 16 h 44"/>
                <a:gd name="T24" fmla="*/ 20 w 40"/>
                <a:gd name="T25" fmla="*/ 8 h 44"/>
                <a:gd name="T26" fmla="*/ 28 w 40"/>
                <a:gd name="T27" fmla="*/ 16 h 44"/>
                <a:gd name="T28" fmla="*/ 20 w 40"/>
                <a:gd name="T29" fmla="*/ 24 h 44"/>
                <a:gd name="T30" fmla="*/ 12 w 40"/>
                <a:gd name="T31" fmla="*/ 1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0" h="44">
                  <a:moveTo>
                    <a:pt x="31" y="27"/>
                  </a:moveTo>
                  <a:cubicBezTo>
                    <a:pt x="34" y="24"/>
                    <a:pt x="36" y="20"/>
                    <a:pt x="36" y="16"/>
                  </a:cubicBezTo>
                  <a:cubicBezTo>
                    <a:pt x="36" y="7"/>
                    <a:pt x="29" y="0"/>
                    <a:pt x="20" y="0"/>
                  </a:cubicBezTo>
                  <a:cubicBezTo>
                    <a:pt x="11" y="0"/>
                    <a:pt x="4" y="7"/>
                    <a:pt x="4" y="16"/>
                  </a:cubicBezTo>
                  <a:cubicBezTo>
                    <a:pt x="4" y="20"/>
                    <a:pt x="6" y="24"/>
                    <a:pt x="9" y="27"/>
                  </a:cubicBezTo>
                  <a:cubicBezTo>
                    <a:pt x="4" y="31"/>
                    <a:pt x="0" y="37"/>
                    <a:pt x="0" y="44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37"/>
                    <a:pt x="13" y="32"/>
                    <a:pt x="20" y="32"/>
                  </a:cubicBezTo>
                  <a:cubicBezTo>
                    <a:pt x="27" y="32"/>
                    <a:pt x="32" y="37"/>
                    <a:pt x="32" y="44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0" y="37"/>
                    <a:pt x="37" y="31"/>
                    <a:pt x="31" y="27"/>
                  </a:cubicBezTo>
                  <a:close/>
                  <a:moveTo>
                    <a:pt x="12" y="16"/>
                  </a:moveTo>
                  <a:cubicBezTo>
                    <a:pt x="12" y="12"/>
                    <a:pt x="16" y="8"/>
                    <a:pt x="20" y="8"/>
                  </a:cubicBezTo>
                  <a:cubicBezTo>
                    <a:pt x="25" y="8"/>
                    <a:pt x="28" y="12"/>
                    <a:pt x="28" y="16"/>
                  </a:cubicBezTo>
                  <a:cubicBezTo>
                    <a:pt x="28" y="20"/>
                    <a:pt x="25" y="24"/>
                    <a:pt x="20" y="24"/>
                  </a:cubicBezTo>
                  <a:cubicBezTo>
                    <a:pt x="16" y="24"/>
                    <a:pt x="12" y="20"/>
                    <a:pt x="1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0" name="Freeform 11"/>
            <p:cNvSpPr>
              <a:spLocks noEditPoints="1"/>
            </p:cNvSpPr>
            <p:nvPr/>
          </p:nvSpPr>
          <p:spPr bwMode="auto">
            <a:xfrm>
              <a:off x="2659063" y="4224338"/>
              <a:ext cx="360363" cy="346075"/>
            </a:xfrm>
            <a:custGeom>
              <a:avLst/>
              <a:gdLst>
                <a:gd name="T0" fmla="*/ 96 w 96"/>
                <a:gd name="T1" fmla="*/ 44 h 92"/>
                <a:gd name="T2" fmla="*/ 96 w 96"/>
                <a:gd name="T3" fmla="*/ 8 h 92"/>
                <a:gd name="T4" fmla="*/ 60 w 96"/>
                <a:gd name="T5" fmla="*/ 8 h 92"/>
                <a:gd name="T6" fmla="*/ 60 w 96"/>
                <a:gd name="T7" fmla="*/ 0 h 92"/>
                <a:gd name="T8" fmla="*/ 0 w 96"/>
                <a:gd name="T9" fmla="*/ 0 h 92"/>
                <a:gd name="T10" fmla="*/ 0 w 96"/>
                <a:gd name="T11" fmla="*/ 32 h 92"/>
                <a:gd name="T12" fmla="*/ 8 w 96"/>
                <a:gd name="T13" fmla="*/ 32 h 92"/>
                <a:gd name="T14" fmla="*/ 8 w 96"/>
                <a:gd name="T15" fmla="*/ 43 h 92"/>
                <a:gd name="T16" fmla="*/ 25 w 96"/>
                <a:gd name="T17" fmla="*/ 32 h 92"/>
                <a:gd name="T18" fmla="*/ 40 w 96"/>
                <a:gd name="T19" fmla="*/ 32 h 92"/>
                <a:gd name="T20" fmla="*/ 40 w 96"/>
                <a:gd name="T21" fmla="*/ 44 h 92"/>
                <a:gd name="T22" fmla="*/ 70 w 96"/>
                <a:gd name="T23" fmla="*/ 44 h 92"/>
                <a:gd name="T24" fmla="*/ 75 w 96"/>
                <a:gd name="T25" fmla="*/ 48 h 92"/>
                <a:gd name="T26" fmla="*/ 60 w 96"/>
                <a:gd name="T27" fmla="*/ 64 h 92"/>
                <a:gd name="T28" fmla="*/ 65 w 96"/>
                <a:gd name="T29" fmla="*/ 75 h 92"/>
                <a:gd name="T30" fmla="*/ 56 w 96"/>
                <a:gd name="T31" fmla="*/ 92 h 92"/>
                <a:gd name="T32" fmla="*/ 64 w 96"/>
                <a:gd name="T33" fmla="*/ 92 h 92"/>
                <a:gd name="T34" fmla="*/ 76 w 96"/>
                <a:gd name="T35" fmla="*/ 80 h 92"/>
                <a:gd name="T36" fmla="*/ 88 w 96"/>
                <a:gd name="T37" fmla="*/ 92 h 92"/>
                <a:gd name="T38" fmla="*/ 96 w 96"/>
                <a:gd name="T39" fmla="*/ 92 h 92"/>
                <a:gd name="T40" fmla="*/ 87 w 96"/>
                <a:gd name="T41" fmla="*/ 75 h 92"/>
                <a:gd name="T42" fmla="*/ 92 w 96"/>
                <a:gd name="T43" fmla="*/ 64 h 92"/>
                <a:gd name="T44" fmla="*/ 88 w 96"/>
                <a:gd name="T45" fmla="*/ 53 h 92"/>
                <a:gd name="T46" fmla="*/ 88 w 96"/>
                <a:gd name="T47" fmla="*/ 44 h 92"/>
                <a:gd name="T48" fmla="*/ 96 w 96"/>
                <a:gd name="T49" fmla="*/ 44 h 92"/>
                <a:gd name="T50" fmla="*/ 23 w 96"/>
                <a:gd name="T51" fmla="*/ 24 h 92"/>
                <a:gd name="T52" fmla="*/ 16 w 96"/>
                <a:gd name="T53" fmla="*/ 28 h 92"/>
                <a:gd name="T54" fmla="*/ 16 w 96"/>
                <a:gd name="T55" fmla="*/ 24 h 92"/>
                <a:gd name="T56" fmla="*/ 8 w 96"/>
                <a:gd name="T57" fmla="*/ 24 h 92"/>
                <a:gd name="T58" fmla="*/ 8 w 96"/>
                <a:gd name="T59" fmla="*/ 8 h 92"/>
                <a:gd name="T60" fmla="*/ 52 w 96"/>
                <a:gd name="T61" fmla="*/ 8 h 92"/>
                <a:gd name="T62" fmla="*/ 52 w 96"/>
                <a:gd name="T63" fmla="*/ 24 h 92"/>
                <a:gd name="T64" fmla="*/ 23 w 96"/>
                <a:gd name="T65" fmla="*/ 24 h 92"/>
                <a:gd name="T66" fmla="*/ 48 w 96"/>
                <a:gd name="T67" fmla="*/ 36 h 92"/>
                <a:gd name="T68" fmla="*/ 48 w 96"/>
                <a:gd name="T69" fmla="*/ 32 h 92"/>
                <a:gd name="T70" fmla="*/ 60 w 96"/>
                <a:gd name="T71" fmla="*/ 32 h 92"/>
                <a:gd name="T72" fmla="*/ 60 w 96"/>
                <a:gd name="T73" fmla="*/ 16 h 92"/>
                <a:gd name="T74" fmla="*/ 88 w 96"/>
                <a:gd name="T75" fmla="*/ 16 h 92"/>
                <a:gd name="T76" fmla="*/ 88 w 96"/>
                <a:gd name="T77" fmla="*/ 36 h 92"/>
                <a:gd name="T78" fmla="*/ 80 w 96"/>
                <a:gd name="T79" fmla="*/ 36 h 92"/>
                <a:gd name="T80" fmla="*/ 80 w 96"/>
                <a:gd name="T81" fmla="*/ 42 h 92"/>
                <a:gd name="T82" fmla="*/ 74 w 96"/>
                <a:gd name="T83" fmla="*/ 36 h 92"/>
                <a:gd name="T84" fmla="*/ 48 w 96"/>
                <a:gd name="T85" fmla="*/ 36 h 92"/>
                <a:gd name="T86" fmla="*/ 68 w 96"/>
                <a:gd name="T87" fmla="*/ 64 h 92"/>
                <a:gd name="T88" fmla="*/ 76 w 96"/>
                <a:gd name="T89" fmla="*/ 56 h 92"/>
                <a:gd name="T90" fmla="*/ 84 w 96"/>
                <a:gd name="T91" fmla="*/ 64 h 92"/>
                <a:gd name="T92" fmla="*/ 76 w 96"/>
                <a:gd name="T93" fmla="*/ 72 h 92"/>
                <a:gd name="T94" fmla="*/ 68 w 96"/>
                <a:gd name="T95" fmla="*/ 6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6" h="92">
                  <a:moveTo>
                    <a:pt x="96" y="44"/>
                  </a:moveTo>
                  <a:cubicBezTo>
                    <a:pt x="96" y="8"/>
                    <a:pt x="96" y="8"/>
                    <a:pt x="96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70" y="44"/>
                    <a:pt x="70" y="44"/>
                    <a:pt x="70" y="44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66" y="49"/>
                    <a:pt x="60" y="56"/>
                    <a:pt x="60" y="64"/>
                  </a:cubicBezTo>
                  <a:cubicBezTo>
                    <a:pt x="60" y="68"/>
                    <a:pt x="62" y="72"/>
                    <a:pt x="65" y="75"/>
                  </a:cubicBezTo>
                  <a:cubicBezTo>
                    <a:pt x="60" y="79"/>
                    <a:pt x="56" y="85"/>
                    <a:pt x="56" y="92"/>
                  </a:cubicBezTo>
                  <a:cubicBezTo>
                    <a:pt x="64" y="92"/>
                    <a:pt x="64" y="92"/>
                    <a:pt x="64" y="92"/>
                  </a:cubicBezTo>
                  <a:cubicBezTo>
                    <a:pt x="64" y="85"/>
                    <a:pt x="69" y="80"/>
                    <a:pt x="76" y="80"/>
                  </a:cubicBezTo>
                  <a:cubicBezTo>
                    <a:pt x="83" y="80"/>
                    <a:pt x="88" y="85"/>
                    <a:pt x="88" y="92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85"/>
                    <a:pt x="93" y="79"/>
                    <a:pt x="87" y="75"/>
                  </a:cubicBezTo>
                  <a:cubicBezTo>
                    <a:pt x="90" y="72"/>
                    <a:pt x="92" y="68"/>
                    <a:pt x="92" y="64"/>
                  </a:cubicBezTo>
                  <a:cubicBezTo>
                    <a:pt x="92" y="60"/>
                    <a:pt x="91" y="56"/>
                    <a:pt x="88" y="53"/>
                  </a:cubicBezTo>
                  <a:cubicBezTo>
                    <a:pt x="88" y="44"/>
                    <a:pt x="88" y="44"/>
                    <a:pt x="88" y="44"/>
                  </a:cubicBezTo>
                  <a:lnTo>
                    <a:pt x="96" y="44"/>
                  </a:lnTo>
                  <a:close/>
                  <a:moveTo>
                    <a:pt x="23" y="24"/>
                  </a:moveTo>
                  <a:cubicBezTo>
                    <a:pt x="16" y="28"/>
                    <a:pt x="16" y="28"/>
                    <a:pt x="16" y="28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2" y="24"/>
                    <a:pt x="52" y="24"/>
                    <a:pt x="52" y="24"/>
                  </a:cubicBezTo>
                  <a:lnTo>
                    <a:pt x="23" y="24"/>
                  </a:lnTo>
                  <a:close/>
                  <a:moveTo>
                    <a:pt x="48" y="36"/>
                  </a:moveTo>
                  <a:cubicBezTo>
                    <a:pt x="48" y="32"/>
                    <a:pt x="48" y="32"/>
                    <a:pt x="48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74" y="36"/>
                    <a:pt x="74" y="36"/>
                    <a:pt x="74" y="36"/>
                  </a:cubicBezTo>
                  <a:lnTo>
                    <a:pt x="48" y="36"/>
                  </a:lnTo>
                  <a:close/>
                  <a:moveTo>
                    <a:pt x="68" y="64"/>
                  </a:moveTo>
                  <a:cubicBezTo>
                    <a:pt x="68" y="60"/>
                    <a:pt x="72" y="56"/>
                    <a:pt x="76" y="56"/>
                  </a:cubicBezTo>
                  <a:cubicBezTo>
                    <a:pt x="81" y="56"/>
                    <a:pt x="84" y="60"/>
                    <a:pt x="84" y="64"/>
                  </a:cubicBezTo>
                  <a:cubicBezTo>
                    <a:pt x="84" y="68"/>
                    <a:pt x="81" y="72"/>
                    <a:pt x="76" y="72"/>
                  </a:cubicBezTo>
                  <a:cubicBezTo>
                    <a:pt x="72" y="72"/>
                    <a:pt x="68" y="68"/>
                    <a:pt x="68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61" name="Freeform 13"/>
          <p:cNvSpPr>
            <a:spLocks noEditPoints="1"/>
          </p:cNvSpPr>
          <p:nvPr/>
        </p:nvSpPr>
        <p:spPr bwMode="auto">
          <a:xfrm>
            <a:off x="7710093" y="4242974"/>
            <a:ext cx="276225" cy="294085"/>
          </a:xfrm>
          <a:custGeom>
            <a:avLst/>
            <a:gdLst>
              <a:gd name="T0" fmla="*/ 97 w 98"/>
              <a:gd name="T1" fmla="*/ 53 h 104"/>
              <a:gd name="T2" fmla="*/ 86 w 98"/>
              <a:gd name="T3" fmla="*/ 32 h 104"/>
              <a:gd name="T4" fmla="*/ 44 w 98"/>
              <a:gd name="T5" fmla="*/ 0 h 104"/>
              <a:gd name="T6" fmla="*/ 0 w 98"/>
              <a:gd name="T7" fmla="*/ 44 h 104"/>
              <a:gd name="T8" fmla="*/ 7 w 98"/>
              <a:gd name="T9" fmla="*/ 67 h 104"/>
              <a:gd name="T10" fmla="*/ 12 w 98"/>
              <a:gd name="T11" fmla="*/ 85 h 104"/>
              <a:gd name="T12" fmla="*/ 12 w 98"/>
              <a:gd name="T13" fmla="*/ 104 h 104"/>
              <a:gd name="T14" fmla="*/ 20 w 98"/>
              <a:gd name="T15" fmla="*/ 104 h 104"/>
              <a:gd name="T16" fmla="*/ 20 w 98"/>
              <a:gd name="T17" fmla="*/ 85 h 104"/>
              <a:gd name="T18" fmla="*/ 14 w 98"/>
              <a:gd name="T19" fmla="*/ 64 h 104"/>
              <a:gd name="T20" fmla="*/ 8 w 98"/>
              <a:gd name="T21" fmla="*/ 44 h 104"/>
              <a:gd name="T22" fmla="*/ 40 w 98"/>
              <a:gd name="T23" fmla="*/ 9 h 104"/>
              <a:gd name="T24" fmla="*/ 40 w 98"/>
              <a:gd name="T25" fmla="*/ 37 h 104"/>
              <a:gd name="T26" fmla="*/ 28 w 98"/>
              <a:gd name="T27" fmla="*/ 52 h 104"/>
              <a:gd name="T28" fmla="*/ 44 w 98"/>
              <a:gd name="T29" fmla="*/ 68 h 104"/>
              <a:gd name="T30" fmla="*/ 53 w 98"/>
              <a:gd name="T31" fmla="*/ 66 h 104"/>
              <a:gd name="T32" fmla="*/ 60 w 98"/>
              <a:gd name="T33" fmla="*/ 71 h 104"/>
              <a:gd name="T34" fmla="*/ 66 w 98"/>
              <a:gd name="T35" fmla="*/ 76 h 104"/>
              <a:gd name="T36" fmla="*/ 72 w 98"/>
              <a:gd name="T37" fmla="*/ 70 h 104"/>
              <a:gd name="T38" fmla="*/ 66 w 98"/>
              <a:gd name="T39" fmla="*/ 64 h 104"/>
              <a:gd name="T40" fmla="*/ 65 w 98"/>
              <a:gd name="T41" fmla="*/ 65 h 104"/>
              <a:gd name="T42" fmla="*/ 58 w 98"/>
              <a:gd name="T43" fmla="*/ 60 h 104"/>
              <a:gd name="T44" fmla="*/ 60 w 98"/>
              <a:gd name="T45" fmla="*/ 52 h 104"/>
              <a:gd name="T46" fmla="*/ 48 w 98"/>
              <a:gd name="T47" fmla="*/ 37 h 104"/>
              <a:gd name="T48" fmla="*/ 48 w 98"/>
              <a:gd name="T49" fmla="*/ 9 h 104"/>
              <a:gd name="T50" fmla="*/ 79 w 98"/>
              <a:gd name="T51" fmla="*/ 34 h 104"/>
              <a:gd name="T52" fmla="*/ 79 w 98"/>
              <a:gd name="T53" fmla="*/ 35 h 104"/>
              <a:gd name="T54" fmla="*/ 90 w 98"/>
              <a:gd name="T55" fmla="*/ 56 h 104"/>
              <a:gd name="T56" fmla="*/ 90 w 98"/>
              <a:gd name="T57" fmla="*/ 58 h 104"/>
              <a:gd name="T58" fmla="*/ 83 w 98"/>
              <a:gd name="T59" fmla="*/ 60 h 104"/>
              <a:gd name="T60" fmla="*/ 80 w 98"/>
              <a:gd name="T61" fmla="*/ 60 h 104"/>
              <a:gd name="T62" fmla="*/ 80 w 98"/>
              <a:gd name="T63" fmla="*/ 72 h 104"/>
              <a:gd name="T64" fmla="*/ 68 w 98"/>
              <a:gd name="T65" fmla="*/ 84 h 104"/>
              <a:gd name="T66" fmla="*/ 60 w 98"/>
              <a:gd name="T67" fmla="*/ 84 h 104"/>
              <a:gd name="T68" fmla="*/ 60 w 98"/>
              <a:gd name="T69" fmla="*/ 104 h 104"/>
              <a:gd name="T70" fmla="*/ 68 w 98"/>
              <a:gd name="T71" fmla="*/ 104 h 104"/>
              <a:gd name="T72" fmla="*/ 68 w 98"/>
              <a:gd name="T73" fmla="*/ 92 h 104"/>
              <a:gd name="T74" fmla="*/ 88 w 98"/>
              <a:gd name="T75" fmla="*/ 72 h 104"/>
              <a:gd name="T76" fmla="*/ 88 w 98"/>
              <a:gd name="T77" fmla="*/ 66 h 104"/>
              <a:gd name="T78" fmla="*/ 92 w 98"/>
              <a:gd name="T79" fmla="*/ 65 h 104"/>
              <a:gd name="T80" fmla="*/ 97 w 98"/>
              <a:gd name="T81" fmla="*/ 61 h 104"/>
              <a:gd name="T82" fmla="*/ 97 w 98"/>
              <a:gd name="T83" fmla="*/ 53 h 104"/>
              <a:gd name="T84" fmla="*/ 52 w 98"/>
              <a:gd name="T85" fmla="*/ 52 h 104"/>
              <a:gd name="T86" fmla="*/ 44 w 98"/>
              <a:gd name="T87" fmla="*/ 60 h 104"/>
              <a:gd name="T88" fmla="*/ 36 w 98"/>
              <a:gd name="T89" fmla="*/ 52 h 104"/>
              <a:gd name="T90" fmla="*/ 44 w 98"/>
              <a:gd name="T91" fmla="*/ 44 h 104"/>
              <a:gd name="T92" fmla="*/ 52 w 98"/>
              <a:gd name="T93" fmla="*/ 5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98" h="104">
                <a:moveTo>
                  <a:pt x="97" y="53"/>
                </a:moveTo>
                <a:cubicBezTo>
                  <a:pt x="96" y="51"/>
                  <a:pt x="88" y="35"/>
                  <a:pt x="86" y="32"/>
                </a:cubicBezTo>
                <a:cubicBezTo>
                  <a:pt x="85" y="27"/>
                  <a:pt x="77" y="0"/>
                  <a:pt x="44" y="0"/>
                </a:cubicBezTo>
                <a:cubicBezTo>
                  <a:pt x="20" y="0"/>
                  <a:pt x="0" y="20"/>
                  <a:pt x="0" y="44"/>
                </a:cubicBezTo>
                <a:cubicBezTo>
                  <a:pt x="0" y="53"/>
                  <a:pt x="3" y="60"/>
                  <a:pt x="7" y="67"/>
                </a:cubicBezTo>
                <a:cubicBezTo>
                  <a:pt x="10" y="73"/>
                  <a:pt x="12" y="79"/>
                  <a:pt x="12" y="85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20" y="104"/>
                  <a:pt x="20" y="104"/>
                  <a:pt x="20" y="104"/>
                </a:cubicBezTo>
                <a:cubicBezTo>
                  <a:pt x="20" y="85"/>
                  <a:pt x="20" y="85"/>
                  <a:pt x="20" y="85"/>
                </a:cubicBezTo>
                <a:cubicBezTo>
                  <a:pt x="20" y="77"/>
                  <a:pt x="17" y="70"/>
                  <a:pt x="14" y="64"/>
                </a:cubicBezTo>
                <a:cubicBezTo>
                  <a:pt x="11" y="57"/>
                  <a:pt x="8" y="51"/>
                  <a:pt x="8" y="44"/>
                </a:cubicBezTo>
                <a:cubicBezTo>
                  <a:pt x="8" y="26"/>
                  <a:pt x="22" y="11"/>
                  <a:pt x="40" y="9"/>
                </a:cubicBezTo>
                <a:cubicBezTo>
                  <a:pt x="40" y="37"/>
                  <a:pt x="40" y="37"/>
                  <a:pt x="40" y="37"/>
                </a:cubicBezTo>
                <a:cubicBezTo>
                  <a:pt x="33" y="39"/>
                  <a:pt x="28" y="45"/>
                  <a:pt x="28" y="52"/>
                </a:cubicBezTo>
                <a:cubicBezTo>
                  <a:pt x="28" y="61"/>
                  <a:pt x="35" y="68"/>
                  <a:pt x="44" y="68"/>
                </a:cubicBezTo>
                <a:cubicBezTo>
                  <a:pt x="47" y="68"/>
                  <a:pt x="50" y="67"/>
                  <a:pt x="53" y="66"/>
                </a:cubicBezTo>
                <a:cubicBezTo>
                  <a:pt x="60" y="71"/>
                  <a:pt x="60" y="71"/>
                  <a:pt x="60" y="71"/>
                </a:cubicBezTo>
                <a:cubicBezTo>
                  <a:pt x="61" y="74"/>
                  <a:pt x="63" y="76"/>
                  <a:pt x="66" y="76"/>
                </a:cubicBezTo>
                <a:cubicBezTo>
                  <a:pt x="70" y="76"/>
                  <a:pt x="72" y="74"/>
                  <a:pt x="72" y="70"/>
                </a:cubicBezTo>
                <a:cubicBezTo>
                  <a:pt x="72" y="67"/>
                  <a:pt x="70" y="64"/>
                  <a:pt x="66" y="64"/>
                </a:cubicBezTo>
                <a:cubicBezTo>
                  <a:pt x="66" y="64"/>
                  <a:pt x="65" y="64"/>
                  <a:pt x="65" y="65"/>
                </a:cubicBezTo>
                <a:cubicBezTo>
                  <a:pt x="58" y="60"/>
                  <a:pt x="58" y="60"/>
                  <a:pt x="58" y="60"/>
                </a:cubicBezTo>
                <a:cubicBezTo>
                  <a:pt x="59" y="58"/>
                  <a:pt x="60" y="55"/>
                  <a:pt x="60" y="52"/>
                </a:cubicBezTo>
                <a:cubicBezTo>
                  <a:pt x="60" y="45"/>
                  <a:pt x="55" y="39"/>
                  <a:pt x="48" y="37"/>
                </a:cubicBezTo>
                <a:cubicBezTo>
                  <a:pt x="48" y="9"/>
                  <a:pt x="48" y="9"/>
                  <a:pt x="48" y="9"/>
                </a:cubicBezTo>
                <a:cubicBezTo>
                  <a:pt x="74" y="11"/>
                  <a:pt x="78" y="33"/>
                  <a:pt x="79" y="34"/>
                </a:cubicBezTo>
                <a:cubicBezTo>
                  <a:pt x="79" y="35"/>
                  <a:pt x="79" y="35"/>
                  <a:pt x="79" y="35"/>
                </a:cubicBezTo>
                <a:cubicBezTo>
                  <a:pt x="79" y="35"/>
                  <a:pt x="89" y="54"/>
                  <a:pt x="90" y="56"/>
                </a:cubicBezTo>
                <a:cubicBezTo>
                  <a:pt x="90" y="57"/>
                  <a:pt x="90" y="58"/>
                  <a:pt x="90" y="58"/>
                </a:cubicBezTo>
                <a:cubicBezTo>
                  <a:pt x="88" y="58"/>
                  <a:pt x="83" y="60"/>
                  <a:pt x="83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78"/>
                  <a:pt x="74" y="84"/>
                  <a:pt x="68" y="84"/>
                </a:cubicBezTo>
                <a:cubicBezTo>
                  <a:pt x="60" y="84"/>
                  <a:pt x="60" y="84"/>
                  <a:pt x="60" y="8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8" y="104"/>
                  <a:pt x="68" y="104"/>
                  <a:pt x="68" y="104"/>
                </a:cubicBezTo>
                <a:cubicBezTo>
                  <a:pt x="68" y="92"/>
                  <a:pt x="68" y="92"/>
                  <a:pt x="68" y="92"/>
                </a:cubicBezTo>
                <a:cubicBezTo>
                  <a:pt x="78" y="92"/>
                  <a:pt x="88" y="82"/>
                  <a:pt x="88" y="72"/>
                </a:cubicBezTo>
                <a:cubicBezTo>
                  <a:pt x="88" y="66"/>
                  <a:pt x="88" y="66"/>
                  <a:pt x="88" y="66"/>
                </a:cubicBezTo>
                <a:cubicBezTo>
                  <a:pt x="90" y="66"/>
                  <a:pt x="91" y="66"/>
                  <a:pt x="92" y="65"/>
                </a:cubicBezTo>
                <a:cubicBezTo>
                  <a:pt x="94" y="65"/>
                  <a:pt x="96" y="63"/>
                  <a:pt x="97" y="61"/>
                </a:cubicBezTo>
                <a:cubicBezTo>
                  <a:pt x="98" y="58"/>
                  <a:pt x="98" y="55"/>
                  <a:pt x="97" y="53"/>
                </a:cubicBezTo>
                <a:close/>
                <a:moveTo>
                  <a:pt x="52" y="52"/>
                </a:moveTo>
                <a:cubicBezTo>
                  <a:pt x="52" y="57"/>
                  <a:pt x="49" y="60"/>
                  <a:pt x="44" y="60"/>
                </a:cubicBezTo>
                <a:cubicBezTo>
                  <a:pt x="40" y="60"/>
                  <a:pt x="36" y="57"/>
                  <a:pt x="36" y="52"/>
                </a:cubicBezTo>
                <a:cubicBezTo>
                  <a:pt x="36" y="48"/>
                  <a:pt x="40" y="44"/>
                  <a:pt x="44" y="44"/>
                </a:cubicBezTo>
                <a:cubicBezTo>
                  <a:pt x="49" y="44"/>
                  <a:pt x="52" y="48"/>
                  <a:pt x="52" y="52"/>
                </a:cubicBezTo>
                <a:close/>
              </a:path>
            </a:pathLst>
          </a:custGeom>
          <a:solidFill>
            <a:srgbClr val="3FA9F5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 sz="140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6" name="Group 65"/>
          <p:cNvGrpSpPr/>
          <p:nvPr/>
        </p:nvGrpSpPr>
        <p:grpSpPr>
          <a:xfrm>
            <a:off x="2958180" y="4257856"/>
            <a:ext cx="315516" cy="298847"/>
            <a:chOff x="11353801" y="3154363"/>
            <a:chExt cx="420688" cy="398463"/>
          </a:xfrm>
          <a:solidFill>
            <a:srgbClr val="F8D158"/>
          </a:solidFill>
        </p:grpSpPr>
        <p:sp>
          <p:nvSpPr>
            <p:cNvPr id="67" name="Freeform 31"/>
            <p:cNvSpPr>
              <a:spLocks noEditPoints="1"/>
            </p:cNvSpPr>
            <p:nvPr/>
          </p:nvSpPr>
          <p:spPr bwMode="auto">
            <a:xfrm>
              <a:off x="11420476" y="3154363"/>
              <a:ext cx="277813" cy="398463"/>
            </a:xfrm>
            <a:custGeom>
              <a:avLst/>
              <a:gdLst>
                <a:gd name="T0" fmla="*/ 33 w 74"/>
                <a:gd name="T1" fmla="*/ 2 h 106"/>
                <a:gd name="T2" fmla="*/ 2 w 74"/>
                <a:gd name="T3" fmla="*/ 33 h 106"/>
                <a:gd name="T4" fmla="*/ 14 w 74"/>
                <a:gd name="T5" fmla="*/ 66 h 106"/>
                <a:gd name="T6" fmla="*/ 22 w 74"/>
                <a:gd name="T7" fmla="*/ 81 h 106"/>
                <a:gd name="T8" fmla="*/ 22 w 74"/>
                <a:gd name="T9" fmla="*/ 86 h 106"/>
                <a:gd name="T10" fmla="*/ 22 w 74"/>
                <a:gd name="T11" fmla="*/ 102 h 106"/>
                <a:gd name="T12" fmla="*/ 31 w 74"/>
                <a:gd name="T13" fmla="*/ 102 h 106"/>
                <a:gd name="T14" fmla="*/ 38 w 74"/>
                <a:gd name="T15" fmla="*/ 106 h 106"/>
                <a:gd name="T16" fmla="*/ 45 w 74"/>
                <a:gd name="T17" fmla="*/ 102 h 106"/>
                <a:gd name="T18" fmla="*/ 54 w 74"/>
                <a:gd name="T19" fmla="*/ 102 h 106"/>
                <a:gd name="T20" fmla="*/ 54 w 74"/>
                <a:gd name="T21" fmla="*/ 86 h 106"/>
                <a:gd name="T22" fmla="*/ 54 w 74"/>
                <a:gd name="T23" fmla="*/ 81 h 106"/>
                <a:gd name="T24" fmla="*/ 61 w 74"/>
                <a:gd name="T25" fmla="*/ 65 h 106"/>
                <a:gd name="T26" fmla="*/ 74 w 74"/>
                <a:gd name="T27" fmla="*/ 38 h 106"/>
                <a:gd name="T28" fmla="*/ 33 w 74"/>
                <a:gd name="T29" fmla="*/ 2 h 106"/>
                <a:gd name="T30" fmla="*/ 46 w 74"/>
                <a:gd name="T31" fmla="*/ 94 h 106"/>
                <a:gd name="T32" fmla="*/ 30 w 74"/>
                <a:gd name="T33" fmla="*/ 94 h 106"/>
                <a:gd name="T34" fmla="*/ 30 w 74"/>
                <a:gd name="T35" fmla="*/ 86 h 106"/>
                <a:gd name="T36" fmla="*/ 46 w 74"/>
                <a:gd name="T37" fmla="*/ 86 h 106"/>
                <a:gd name="T38" fmla="*/ 46 w 74"/>
                <a:gd name="T39" fmla="*/ 94 h 106"/>
                <a:gd name="T40" fmla="*/ 56 w 74"/>
                <a:gd name="T41" fmla="*/ 59 h 106"/>
                <a:gd name="T42" fmla="*/ 46 w 74"/>
                <a:gd name="T43" fmla="*/ 78 h 106"/>
                <a:gd name="T44" fmla="*/ 29 w 74"/>
                <a:gd name="T45" fmla="*/ 78 h 106"/>
                <a:gd name="T46" fmla="*/ 20 w 74"/>
                <a:gd name="T47" fmla="*/ 60 h 106"/>
                <a:gd name="T48" fmla="*/ 10 w 74"/>
                <a:gd name="T49" fmla="*/ 34 h 106"/>
                <a:gd name="T50" fmla="*/ 34 w 74"/>
                <a:gd name="T51" fmla="*/ 10 h 106"/>
                <a:gd name="T52" fmla="*/ 66 w 74"/>
                <a:gd name="T53" fmla="*/ 38 h 106"/>
                <a:gd name="T54" fmla="*/ 56 w 74"/>
                <a:gd name="T55" fmla="*/ 59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106">
                  <a:moveTo>
                    <a:pt x="33" y="2"/>
                  </a:moveTo>
                  <a:cubicBezTo>
                    <a:pt x="17" y="4"/>
                    <a:pt x="4" y="17"/>
                    <a:pt x="2" y="33"/>
                  </a:cubicBezTo>
                  <a:cubicBezTo>
                    <a:pt x="0" y="46"/>
                    <a:pt x="5" y="58"/>
                    <a:pt x="14" y="66"/>
                  </a:cubicBezTo>
                  <a:cubicBezTo>
                    <a:pt x="19" y="70"/>
                    <a:pt x="22" y="75"/>
                    <a:pt x="22" y="81"/>
                  </a:cubicBezTo>
                  <a:cubicBezTo>
                    <a:pt x="22" y="86"/>
                    <a:pt x="22" y="86"/>
                    <a:pt x="22" y="86"/>
                  </a:cubicBezTo>
                  <a:cubicBezTo>
                    <a:pt x="22" y="102"/>
                    <a:pt x="22" y="102"/>
                    <a:pt x="22" y="102"/>
                  </a:cubicBezTo>
                  <a:cubicBezTo>
                    <a:pt x="31" y="102"/>
                    <a:pt x="31" y="102"/>
                    <a:pt x="31" y="102"/>
                  </a:cubicBezTo>
                  <a:cubicBezTo>
                    <a:pt x="32" y="105"/>
                    <a:pt x="35" y="106"/>
                    <a:pt x="38" y="106"/>
                  </a:cubicBezTo>
                  <a:cubicBezTo>
                    <a:pt x="41" y="106"/>
                    <a:pt x="43" y="105"/>
                    <a:pt x="45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4" y="81"/>
                    <a:pt x="54" y="81"/>
                    <a:pt x="54" y="81"/>
                  </a:cubicBezTo>
                  <a:cubicBezTo>
                    <a:pt x="54" y="75"/>
                    <a:pt x="56" y="70"/>
                    <a:pt x="61" y="65"/>
                  </a:cubicBezTo>
                  <a:cubicBezTo>
                    <a:pt x="69" y="58"/>
                    <a:pt x="74" y="48"/>
                    <a:pt x="74" y="38"/>
                  </a:cubicBezTo>
                  <a:cubicBezTo>
                    <a:pt x="74" y="17"/>
                    <a:pt x="55" y="0"/>
                    <a:pt x="33" y="2"/>
                  </a:cubicBezTo>
                  <a:close/>
                  <a:moveTo>
                    <a:pt x="46" y="94"/>
                  </a:moveTo>
                  <a:cubicBezTo>
                    <a:pt x="30" y="94"/>
                    <a:pt x="30" y="94"/>
                    <a:pt x="30" y="94"/>
                  </a:cubicBezTo>
                  <a:cubicBezTo>
                    <a:pt x="30" y="86"/>
                    <a:pt x="30" y="86"/>
                    <a:pt x="30" y="86"/>
                  </a:cubicBezTo>
                  <a:cubicBezTo>
                    <a:pt x="46" y="86"/>
                    <a:pt x="46" y="86"/>
                    <a:pt x="46" y="86"/>
                  </a:cubicBezTo>
                  <a:lnTo>
                    <a:pt x="46" y="94"/>
                  </a:lnTo>
                  <a:close/>
                  <a:moveTo>
                    <a:pt x="56" y="59"/>
                  </a:moveTo>
                  <a:cubicBezTo>
                    <a:pt x="50" y="64"/>
                    <a:pt x="47" y="71"/>
                    <a:pt x="46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1"/>
                    <a:pt x="25" y="64"/>
                    <a:pt x="20" y="60"/>
                  </a:cubicBezTo>
                  <a:cubicBezTo>
                    <a:pt x="12" y="53"/>
                    <a:pt x="9" y="44"/>
                    <a:pt x="10" y="34"/>
                  </a:cubicBezTo>
                  <a:cubicBezTo>
                    <a:pt x="11" y="22"/>
                    <a:pt x="22" y="12"/>
                    <a:pt x="34" y="10"/>
                  </a:cubicBezTo>
                  <a:cubicBezTo>
                    <a:pt x="51" y="8"/>
                    <a:pt x="66" y="22"/>
                    <a:pt x="66" y="38"/>
                  </a:cubicBezTo>
                  <a:cubicBezTo>
                    <a:pt x="66" y="46"/>
                    <a:pt x="62" y="54"/>
                    <a:pt x="5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8" name="Rectangle 32"/>
            <p:cNvSpPr>
              <a:spLocks noChangeArrowheads="1"/>
            </p:cNvSpPr>
            <p:nvPr/>
          </p:nvSpPr>
          <p:spPr bwMode="auto">
            <a:xfrm>
              <a:off x="11728451" y="3297238"/>
              <a:ext cx="46038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69" name="Rectangle 33"/>
            <p:cNvSpPr>
              <a:spLocks noChangeArrowheads="1"/>
            </p:cNvSpPr>
            <p:nvPr/>
          </p:nvSpPr>
          <p:spPr bwMode="auto">
            <a:xfrm>
              <a:off x="11353801" y="3297238"/>
              <a:ext cx="444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0" name="Freeform 34"/>
            <p:cNvSpPr/>
            <p:nvPr/>
          </p:nvSpPr>
          <p:spPr bwMode="auto">
            <a:xfrm>
              <a:off x="11668126" y="3417888"/>
              <a:ext cx="52388" cy="55563"/>
            </a:xfrm>
            <a:custGeom>
              <a:avLst/>
              <a:gdLst>
                <a:gd name="T0" fmla="*/ 0 w 33"/>
                <a:gd name="T1" fmla="*/ 14 h 35"/>
                <a:gd name="T2" fmla="*/ 19 w 33"/>
                <a:gd name="T3" fmla="*/ 35 h 35"/>
                <a:gd name="T4" fmla="*/ 33 w 33"/>
                <a:gd name="T5" fmla="*/ 21 h 35"/>
                <a:gd name="T6" fmla="*/ 15 w 33"/>
                <a:gd name="T7" fmla="*/ 0 h 35"/>
                <a:gd name="T8" fmla="*/ 0 w 33"/>
                <a:gd name="T9" fmla="*/ 1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5">
                  <a:moveTo>
                    <a:pt x="0" y="14"/>
                  </a:moveTo>
                  <a:lnTo>
                    <a:pt x="19" y="35"/>
                  </a:lnTo>
                  <a:lnTo>
                    <a:pt x="33" y="21"/>
                  </a:lnTo>
                  <a:lnTo>
                    <a:pt x="15" y="0"/>
                  </a:lnTo>
                  <a:lnTo>
                    <a:pt x="0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1" name="Freeform 35"/>
            <p:cNvSpPr/>
            <p:nvPr/>
          </p:nvSpPr>
          <p:spPr bwMode="auto">
            <a:xfrm>
              <a:off x="11401426" y="3154363"/>
              <a:ext cx="53975" cy="52388"/>
            </a:xfrm>
            <a:custGeom>
              <a:avLst/>
              <a:gdLst>
                <a:gd name="T0" fmla="*/ 34 w 34"/>
                <a:gd name="T1" fmla="*/ 19 h 33"/>
                <a:gd name="T2" fmla="*/ 15 w 34"/>
                <a:gd name="T3" fmla="*/ 0 h 33"/>
                <a:gd name="T4" fmla="*/ 0 w 34"/>
                <a:gd name="T5" fmla="*/ 11 h 33"/>
                <a:gd name="T6" fmla="*/ 22 w 34"/>
                <a:gd name="T7" fmla="*/ 33 h 33"/>
                <a:gd name="T8" fmla="*/ 34 w 34"/>
                <a:gd name="T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3">
                  <a:moveTo>
                    <a:pt x="34" y="19"/>
                  </a:moveTo>
                  <a:lnTo>
                    <a:pt x="15" y="0"/>
                  </a:lnTo>
                  <a:lnTo>
                    <a:pt x="0" y="11"/>
                  </a:lnTo>
                  <a:lnTo>
                    <a:pt x="22" y="33"/>
                  </a:lnTo>
                  <a:lnTo>
                    <a:pt x="34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2" name="Freeform 36"/>
            <p:cNvSpPr/>
            <p:nvPr/>
          </p:nvSpPr>
          <p:spPr bwMode="auto">
            <a:xfrm>
              <a:off x="11401426" y="3417888"/>
              <a:ext cx="53975" cy="55563"/>
            </a:xfrm>
            <a:custGeom>
              <a:avLst/>
              <a:gdLst>
                <a:gd name="T0" fmla="*/ 0 w 34"/>
                <a:gd name="T1" fmla="*/ 21 h 35"/>
                <a:gd name="T2" fmla="*/ 15 w 34"/>
                <a:gd name="T3" fmla="*/ 35 h 35"/>
                <a:gd name="T4" fmla="*/ 34 w 34"/>
                <a:gd name="T5" fmla="*/ 14 h 35"/>
                <a:gd name="T6" fmla="*/ 22 w 34"/>
                <a:gd name="T7" fmla="*/ 0 h 35"/>
                <a:gd name="T8" fmla="*/ 0 w 34"/>
                <a:gd name="T9" fmla="*/ 2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0" y="21"/>
                  </a:moveTo>
                  <a:lnTo>
                    <a:pt x="15" y="35"/>
                  </a:lnTo>
                  <a:lnTo>
                    <a:pt x="34" y="14"/>
                  </a:lnTo>
                  <a:lnTo>
                    <a:pt x="22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73" name="Freeform 37"/>
            <p:cNvSpPr/>
            <p:nvPr/>
          </p:nvSpPr>
          <p:spPr bwMode="auto">
            <a:xfrm>
              <a:off x="11668126" y="3154363"/>
              <a:ext cx="52388" cy="52388"/>
            </a:xfrm>
            <a:custGeom>
              <a:avLst/>
              <a:gdLst>
                <a:gd name="T0" fmla="*/ 0 w 33"/>
                <a:gd name="T1" fmla="*/ 19 h 33"/>
                <a:gd name="T2" fmla="*/ 15 w 33"/>
                <a:gd name="T3" fmla="*/ 33 h 33"/>
                <a:gd name="T4" fmla="*/ 33 w 33"/>
                <a:gd name="T5" fmla="*/ 11 h 33"/>
                <a:gd name="T6" fmla="*/ 19 w 33"/>
                <a:gd name="T7" fmla="*/ 0 h 33"/>
                <a:gd name="T8" fmla="*/ 0 w 33"/>
                <a:gd name="T9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0" y="19"/>
                  </a:moveTo>
                  <a:lnTo>
                    <a:pt x="15" y="33"/>
                  </a:lnTo>
                  <a:lnTo>
                    <a:pt x="33" y="11"/>
                  </a:lnTo>
                  <a:lnTo>
                    <a:pt x="19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369628" y="3468308"/>
            <a:ext cx="270272" cy="271463"/>
            <a:chOff x="447676" y="2263775"/>
            <a:chExt cx="360362" cy="361950"/>
          </a:xfrm>
          <a:solidFill>
            <a:srgbClr val="8689D0"/>
          </a:solidFill>
        </p:grpSpPr>
        <p:sp>
          <p:nvSpPr>
            <p:cNvPr id="79" name="Freeform 47"/>
            <p:cNvSpPr/>
            <p:nvPr/>
          </p:nvSpPr>
          <p:spPr bwMode="auto">
            <a:xfrm>
              <a:off x="703263" y="2400300"/>
              <a:ext cx="104775" cy="195263"/>
            </a:xfrm>
            <a:custGeom>
              <a:avLst/>
              <a:gdLst>
                <a:gd name="T0" fmla="*/ 28 w 28"/>
                <a:gd name="T1" fmla="*/ 12 h 52"/>
                <a:gd name="T2" fmla="*/ 26 w 28"/>
                <a:gd name="T3" fmla="*/ 0 h 52"/>
                <a:gd name="T4" fmla="*/ 19 w 28"/>
                <a:gd name="T5" fmla="*/ 7 h 52"/>
                <a:gd name="T6" fmla="*/ 20 w 28"/>
                <a:gd name="T7" fmla="*/ 12 h 52"/>
                <a:gd name="T8" fmla="*/ 8 w 28"/>
                <a:gd name="T9" fmla="*/ 41 h 52"/>
                <a:gd name="T10" fmla="*/ 8 w 28"/>
                <a:gd name="T11" fmla="*/ 28 h 52"/>
                <a:gd name="T12" fmla="*/ 0 w 28"/>
                <a:gd name="T13" fmla="*/ 28 h 52"/>
                <a:gd name="T14" fmla="*/ 0 w 28"/>
                <a:gd name="T15" fmla="*/ 52 h 52"/>
                <a:gd name="T16" fmla="*/ 24 w 28"/>
                <a:gd name="T17" fmla="*/ 52 h 52"/>
                <a:gd name="T18" fmla="*/ 24 w 28"/>
                <a:gd name="T19" fmla="*/ 44 h 52"/>
                <a:gd name="T20" fmla="*/ 15 w 28"/>
                <a:gd name="T21" fmla="*/ 44 h 52"/>
                <a:gd name="T22" fmla="*/ 28 w 28"/>
                <a:gd name="T23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2">
                  <a:moveTo>
                    <a:pt x="28" y="12"/>
                  </a:moveTo>
                  <a:cubicBezTo>
                    <a:pt x="28" y="8"/>
                    <a:pt x="27" y="4"/>
                    <a:pt x="26" y="0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9"/>
                    <a:pt x="20" y="11"/>
                    <a:pt x="20" y="12"/>
                  </a:cubicBezTo>
                  <a:cubicBezTo>
                    <a:pt x="20" y="24"/>
                    <a:pt x="15" y="34"/>
                    <a:pt x="8" y="41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23" y="36"/>
                    <a:pt x="28" y="25"/>
                    <a:pt x="28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rgbClr val="8689D0"/>
                </a:solidFill>
                <a:cs typeface="+mn-ea"/>
                <a:sym typeface="+mn-lt"/>
              </a:endParaRPr>
            </a:p>
          </p:txBody>
        </p:sp>
        <p:sp>
          <p:nvSpPr>
            <p:cNvPr id="80" name="Freeform 48"/>
            <p:cNvSpPr/>
            <p:nvPr/>
          </p:nvSpPr>
          <p:spPr bwMode="auto">
            <a:xfrm>
              <a:off x="447676" y="2293938"/>
              <a:ext cx="106363" cy="200025"/>
            </a:xfrm>
            <a:custGeom>
              <a:avLst/>
              <a:gdLst>
                <a:gd name="T0" fmla="*/ 8 w 28"/>
                <a:gd name="T1" fmla="*/ 40 h 53"/>
                <a:gd name="T2" fmla="*/ 20 w 28"/>
                <a:gd name="T3" fmla="*/ 12 h 53"/>
                <a:gd name="T4" fmla="*/ 20 w 28"/>
                <a:gd name="T5" fmla="*/ 24 h 53"/>
                <a:gd name="T6" fmla="*/ 28 w 28"/>
                <a:gd name="T7" fmla="*/ 24 h 53"/>
                <a:gd name="T8" fmla="*/ 28 w 28"/>
                <a:gd name="T9" fmla="*/ 0 h 53"/>
                <a:gd name="T10" fmla="*/ 4 w 28"/>
                <a:gd name="T11" fmla="*/ 0 h 53"/>
                <a:gd name="T12" fmla="*/ 4 w 28"/>
                <a:gd name="T13" fmla="*/ 8 h 53"/>
                <a:gd name="T14" fmla="*/ 12 w 28"/>
                <a:gd name="T15" fmla="*/ 8 h 53"/>
                <a:gd name="T16" fmla="*/ 0 w 28"/>
                <a:gd name="T17" fmla="*/ 40 h 53"/>
                <a:gd name="T18" fmla="*/ 1 w 28"/>
                <a:gd name="T19" fmla="*/ 53 h 53"/>
                <a:gd name="T20" fmla="*/ 8 w 28"/>
                <a:gd name="T21" fmla="*/ 46 h 53"/>
                <a:gd name="T22" fmla="*/ 8 w 28"/>
                <a:gd name="T23" fmla="*/ 4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" h="53">
                  <a:moveTo>
                    <a:pt x="8" y="40"/>
                  </a:moveTo>
                  <a:cubicBezTo>
                    <a:pt x="8" y="29"/>
                    <a:pt x="12" y="19"/>
                    <a:pt x="20" y="12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4" y="17"/>
                    <a:pt x="0" y="28"/>
                    <a:pt x="0" y="40"/>
                  </a:cubicBezTo>
                  <a:cubicBezTo>
                    <a:pt x="0" y="45"/>
                    <a:pt x="0" y="49"/>
                    <a:pt x="1" y="53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4"/>
                    <a:pt x="8" y="42"/>
                    <a:pt x="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rgbClr val="8689D0"/>
                </a:solidFill>
                <a:cs typeface="+mn-ea"/>
                <a:sym typeface="+mn-lt"/>
              </a:endParaRPr>
            </a:p>
          </p:txBody>
        </p:sp>
        <p:sp>
          <p:nvSpPr>
            <p:cNvPr id="81" name="Freeform 49"/>
            <p:cNvSpPr/>
            <p:nvPr/>
          </p:nvSpPr>
          <p:spPr bwMode="auto">
            <a:xfrm>
              <a:off x="477838" y="2520950"/>
              <a:ext cx="192088" cy="104775"/>
            </a:xfrm>
            <a:custGeom>
              <a:avLst/>
              <a:gdLst>
                <a:gd name="T0" fmla="*/ 44 w 51"/>
                <a:gd name="T1" fmla="*/ 20 h 28"/>
                <a:gd name="T2" fmla="*/ 40 w 51"/>
                <a:gd name="T3" fmla="*/ 20 h 28"/>
                <a:gd name="T4" fmla="*/ 11 w 51"/>
                <a:gd name="T5" fmla="*/ 8 h 28"/>
                <a:gd name="T6" fmla="*/ 24 w 51"/>
                <a:gd name="T7" fmla="*/ 8 h 28"/>
                <a:gd name="T8" fmla="*/ 24 w 51"/>
                <a:gd name="T9" fmla="*/ 0 h 28"/>
                <a:gd name="T10" fmla="*/ 0 w 51"/>
                <a:gd name="T11" fmla="*/ 0 h 28"/>
                <a:gd name="T12" fmla="*/ 0 w 51"/>
                <a:gd name="T13" fmla="*/ 24 h 28"/>
                <a:gd name="T14" fmla="*/ 8 w 51"/>
                <a:gd name="T15" fmla="*/ 24 h 28"/>
                <a:gd name="T16" fmla="*/ 8 w 51"/>
                <a:gd name="T17" fmla="*/ 16 h 28"/>
                <a:gd name="T18" fmla="*/ 40 w 51"/>
                <a:gd name="T19" fmla="*/ 28 h 28"/>
                <a:gd name="T20" fmla="*/ 51 w 51"/>
                <a:gd name="T21" fmla="*/ 27 h 28"/>
                <a:gd name="T22" fmla="*/ 44 w 51"/>
                <a:gd name="T23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28">
                  <a:moveTo>
                    <a:pt x="44" y="20"/>
                  </a:moveTo>
                  <a:cubicBezTo>
                    <a:pt x="43" y="20"/>
                    <a:pt x="41" y="20"/>
                    <a:pt x="40" y="20"/>
                  </a:cubicBezTo>
                  <a:cubicBezTo>
                    <a:pt x="29" y="20"/>
                    <a:pt x="18" y="16"/>
                    <a:pt x="11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6" y="24"/>
                    <a:pt x="27" y="28"/>
                    <a:pt x="40" y="28"/>
                  </a:cubicBezTo>
                  <a:cubicBezTo>
                    <a:pt x="44" y="28"/>
                    <a:pt x="47" y="28"/>
                    <a:pt x="51" y="27"/>
                  </a:cubicBezTo>
                  <a:cubicBezTo>
                    <a:pt x="44" y="20"/>
                    <a:pt x="44" y="20"/>
                    <a:pt x="4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rgbClr val="8689D0"/>
                </a:solidFill>
                <a:cs typeface="+mn-ea"/>
                <a:sym typeface="+mn-lt"/>
              </a:endParaRPr>
            </a:p>
          </p:txBody>
        </p:sp>
        <p:sp>
          <p:nvSpPr>
            <p:cNvPr id="82" name="Freeform 50"/>
            <p:cNvSpPr/>
            <p:nvPr/>
          </p:nvSpPr>
          <p:spPr bwMode="auto">
            <a:xfrm>
              <a:off x="576263" y="2263775"/>
              <a:ext cx="203200" cy="106363"/>
            </a:xfrm>
            <a:custGeom>
              <a:avLst/>
              <a:gdLst>
                <a:gd name="T0" fmla="*/ 30 w 54"/>
                <a:gd name="T1" fmla="*/ 28 h 28"/>
                <a:gd name="T2" fmla="*/ 54 w 54"/>
                <a:gd name="T3" fmla="*/ 28 h 28"/>
                <a:gd name="T4" fmla="*/ 54 w 54"/>
                <a:gd name="T5" fmla="*/ 4 h 28"/>
                <a:gd name="T6" fmla="*/ 46 w 54"/>
                <a:gd name="T7" fmla="*/ 4 h 28"/>
                <a:gd name="T8" fmla="*/ 46 w 54"/>
                <a:gd name="T9" fmla="*/ 13 h 28"/>
                <a:gd name="T10" fmla="*/ 14 w 54"/>
                <a:gd name="T11" fmla="*/ 0 h 28"/>
                <a:gd name="T12" fmla="*/ 0 w 54"/>
                <a:gd name="T13" fmla="*/ 2 h 28"/>
                <a:gd name="T14" fmla="*/ 7 w 54"/>
                <a:gd name="T15" fmla="*/ 9 h 28"/>
                <a:gd name="T16" fmla="*/ 14 w 54"/>
                <a:gd name="T17" fmla="*/ 8 h 28"/>
                <a:gd name="T18" fmla="*/ 42 w 54"/>
                <a:gd name="T19" fmla="*/ 20 h 28"/>
                <a:gd name="T20" fmla="*/ 30 w 54"/>
                <a:gd name="T21" fmla="*/ 20 h 28"/>
                <a:gd name="T22" fmla="*/ 30 w 54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" h="28">
                  <a:moveTo>
                    <a:pt x="30" y="28"/>
                  </a:moveTo>
                  <a:cubicBezTo>
                    <a:pt x="54" y="28"/>
                    <a:pt x="54" y="28"/>
                    <a:pt x="54" y="28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37" y="5"/>
                    <a:pt x="26" y="0"/>
                    <a:pt x="14" y="0"/>
                  </a:cubicBezTo>
                  <a:cubicBezTo>
                    <a:pt x="9" y="0"/>
                    <a:pt x="4" y="1"/>
                    <a:pt x="0" y="2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9" y="9"/>
                    <a:pt x="11" y="8"/>
                    <a:pt x="14" y="8"/>
                  </a:cubicBezTo>
                  <a:cubicBezTo>
                    <a:pt x="25" y="8"/>
                    <a:pt x="35" y="13"/>
                    <a:pt x="42" y="20"/>
                  </a:cubicBezTo>
                  <a:cubicBezTo>
                    <a:pt x="30" y="20"/>
                    <a:pt x="30" y="20"/>
                    <a:pt x="30" y="20"/>
                  </a:cubicBezTo>
                  <a:lnTo>
                    <a:pt x="30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400">
                <a:solidFill>
                  <a:srgbClr val="8689D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6" name="TextBox 60"/>
          <p:cNvSpPr txBox="1"/>
          <p:nvPr/>
        </p:nvSpPr>
        <p:spPr>
          <a:xfrm>
            <a:off x="1942719" y="2651398"/>
            <a:ext cx="829252" cy="485415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高效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Fast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id-ID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7" name="TextBox 60"/>
          <p:cNvSpPr txBox="1"/>
          <p:nvPr/>
        </p:nvSpPr>
        <p:spPr>
          <a:xfrm>
            <a:off x="2614858" y="4909403"/>
            <a:ext cx="1082077" cy="485415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简洁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Simple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id-ID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8" name="TextBox 60"/>
          <p:cNvSpPr txBox="1"/>
          <p:nvPr/>
        </p:nvSpPr>
        <p:spPr>
          <a:xfrm>
            <a:off x="3444648" y="2651398"/>
            <a:ext cx="961852" cy="485415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短小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Small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id-ID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89" name="TextBox 60"/>
          <p:cNvSpPr txBox="1"/>
          <p:nvPr/>
        </p:nvSpPr>
        <p:spPr>
          <a:xfrm>
            <a:off x="4134682" y="4909403"/>
            <a:ext cx="1210254" cy="485415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可测性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Testable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id-ID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0" name="TextBox 60"/>
          <p:cNvSpPr txBox="1"/>
          <p:nvPr/>
        </p:nvSpPr>
        <p:spPr>
          <a:xfrm>
            <a:off x="4806428" y="2651398"/>
            <a:ext cx="1380108" cy="485415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共享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Re-Usable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id-ID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1" name="TextBox 60"/>
          <p:cNvSpPr txBox="1"/>
          <p:nvPr/>
        </p:nvSpPr>
        <p:spPr>
          <a:xfrm>
            <a:off x="5678977" y="4909403"/>
            <a:ext cx="1235517" cy="485415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可移植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Portable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id-ID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2" name="TextBox 60"/>
          <p:cNvSpPr txBox="1"/>
          <p:nvPr/>
        </p:nvSpPr>
        <p:spPr>
          <a:xfrm>
            <a:off x="6341508" y="2651398"/>
            <a:ext cx="1493985" cy="485415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可观测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Observable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id-ID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3" name="TextBox 60"/>
          <p:cNvSpPr txBox="1"/>
          <p:nvPr/>
        </p:nvSpPr>
        <p:spPr>
          <a:xfrm>
            <a:off x="7082772" y="4909403"/>
            <a:ext cx="1538933" cy="485415"/>
          </a:xfrm>
          <a:prstGeom prst="rect">
            <a:avLst/>
          </a:prstGeom>
          <a:noFill/>
        </p:spPr>
        <p:txBody>
          <a:bodyPr wrap="none" lIns="54000" tIns="27000" rIns="54000" bIns="27000" rtlCol="0" anchor="t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可运维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Operational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endParaRPr lang="id-ID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94" name="Freeform 20"/>
          <p:cNvSpPr>
            <a:spLocks noChangeAspect="1" noEditPoints="1"/>
          </p:cNvSpPr>
          <p:nvPr/>
        </p:nvSpPr>
        <p:spPr bwMode="auto">
          <a:xfrm>
            <a:off x="2154826" y="3424798"/>
            <a:ext cx="359137" cy="360000"/>
          </a:xfrm>
          <a:custGeom>
            <a:avLst/>
            <a:gdLst>
              <a:gd name="T0" fmla="*/ 42 w 176"/>
              <a:gd name="T1" fmla="*/ 117 h 176"/>
              <a:gd name="T2" fmla="*/ 59 w 176"/>
              <a:gd name="T3" fmla="*/ 134 h 176"/>
              <a:gd name="T4" fmla="*/ 55 w 176"/>
              <a:gd name="T5" fmla="*/ 139 h 176"/>
              <a:gd name="T6" fmla="*/ 21 w 176"/>
              <a:gd name="T7" fmla="*/ 155 h 176"/>
              <a:gd name="T8" fmla="*/ 37 w 176"/>
              <a:gd name="T9" fmla="*/ 120 h 176"/>
              <a:gd name="T10" fmla="*/ 42 w 176"/>
              <a:gd name="T11" fmla="*/ 117 h 176"/>
              <a:gd name="T12" fmla="*/ 41 w 176"/>
              <a:gd name="T13" fmla="*/ 98 h 176"/>
              <a:gd name="T14" fmla="*/ 48 w 176"/>
              <a:gd name="T15" fmla="*/ 91 h 176"/>
              <a:gd name="T16" fmla="*/ 64 w 176"/>
              <a:gd name="T17" fmla="*/ 63 h 176"/>
              <a:gd name="T18" fmla="*/ 30 w 176"/>
              <a:gd name="T19" fmla="*/ 68 h 176"/>
              <a:gd name="T20" fmla="*/ 0 w 176"/>
              <a:gd name="T21" fmla="*/ 97 h 176"/>
              <a:gd name="T22" fmla="*/ 25 w 176"/>
              <a:gd name="T23" fmla="*/ 93 h 176"/>
              <a:gd name="T24" fmla="*/ 41 w 176"/>
              <a:gd name="T25" fmla="*/ 98 h 176"/>
              <a:gd name="T26" fmla="*/ 41 w 176"/>
              <a:gd name="T27" fmla="*/ 107 h 176"/>
              <a:gd name="T28" fmla="*/ 68 w 176"/>
              <a:gd name="T29" fmla="*/ 134 h 176"/>
              <a:gd name="T30" fmla="*/ 77 w 176"/>
              <a:gd name="T31" fmla="*/ 126 h 176"/>
              <a:gd name="T32" fmla="*/ 50 w 176"/>
              <a:gd name="T33" fmla="*/ 99 h 176"/>
              <a:gd name="T34" fmla="*/ 41 w 176"/>
              <a:gd name="T35" fmla="*/ 107 h 176"/>
              <a:gd name="T36" fmla="*/ 176 w 176"/>
              <a:gd name="T37" fmla="*/ 0 h 176"/>
              <a:gd name="T38" fmla="*/ 163 w 176"/>
              <a:gd name="T39" fmla="*/ 56 h 176"/>
              <a:gd name="T40" fmla="*/ 153 w 176"/>
              <a:gd name="T41" fmla="*/ 70 h 176"/>
              <a:gd name="T42" fmla="*/ 129 w 176"/>
              <a:gd name="T43" fmla="*/ 90 h 176"/>
              <a:gd name="T44" fmla="*/ 84 w 176"/>
              <a:gd name="T45" fmla="*/ 122 h 176"/>
              <a:gd name="T46" fmla="*/ 54 w 176"/>
              <a:gd name="T47" fmla="*/ 92 h 176"/>
              <a:gd name="T48" fmla="*/ 85 w 176"/>
              <a:gd name="T49" fmla="*/ 46 h 176"/>
              <a:gd name="T50" fmla="*/ 105 w 176"/>
              <a:gd name="T51" fmla="*/ 22 h 176"/>
              <a:gd name="T52" fmla="*/ 119 w 176"/>
              <a:gd name="T53" fmla="*/ 13 h 176"/>
              <a:gd name="T54" fmla="*/ 176 w 176"/>
              <a:gd name="T55" fmla="*/ 0 h 176"/>
              <a:gd name="T56" fmla="*/ 152 w 176"/>
              <a:gd name="T57" fmla="*/ 58 h 176"/>
              <a:gd name="T58" fmla="*/ 118 w 176"/>
              <a:gd name="T59" fmla="*/ 24 h 176"/>
              <a:gd name="T60" fmla="*/ 112 w 176"/>
              <a:gd name="T61" fmla="*/ 29 h 176"/>
              <a:gd name="T62" fmla="*/ 97 w 176"/>
              <a:gd name="T63" fmla="*/ 45 h 176"/>
              <a:gd name="T64" fmla="*/ 130 w 176"/>
              <a:gd name="T65" fmla="*/ 78 h 176"/>
              <a:gd name="T66" fmla="*/ 147 w 176"/>
              <a:gd name="T67" fmla="*/ 64 h 176"/>
              <a:gd name="T68" fmla="*/ 152 w 176"/>
              <a:gd name="T69" fmla="*/ 58 h 176"/>
              <a:gd name="T70" fmla="*/ 117 w 176"/>
              <a:gd name="T71" fmla="*/ 58 h 176"/>
              <a:gd name="T72" fmla="*/ 131 w 176"/>
              <a:gd name="T73" fmla="*/ 58 h 176"/>
              <a:gd name="T74" fmla="*/ 131 w 176"/>
              <a:gd name="T75" fmla="*/ 45 h 176"/>
              <a:gd name="T76" fmla="*/ 117 w 176"/>
              <a:gd name="T77" fmla="*/ 45 h 176"/>
              <a:gd name="T78" fmla="*/ 117 w 176"/>
              <a:gd name="T79" fmla="*/ 58 h 176"/>
              <a:gd name="T80" fmla="*/ 85 w 176"/>
              <a:gd name="T81" fmla="*/ 128 h 176"/>
              <a:gd name="T82" fmla="*/ 77 w 176"/>
              <a:gd name="T83" fmla="*/ 135 h 176"/>
              <a:gd name="T84" fmla="*/ 83 w 176"/>
              <a:gd name="T85" fmla="*/ 151 h 176"/>
              <a:gd name="T86" fmla="*/ 78 w 176"/>
              <a:gd name="T87" fmla="*/ 176 h 176"/>
              <a:gd name="T88" fmla="*/ 108 w 176"/>
              <a:gd name="T89" fmla="*/ 146 h 176"/>
              <a:gd name="T90" fmla="*/ 112 w 176"/>
              <a:gd name="T91" fmla="*/ 112 h 176"/>
              <a:gd name="T92" fmla="*/ 85 w 176"/>
              <a:gd name="T93" fmla="*/ 128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76" h="176">
                <a:moveTo>
                  <a:pt x="42" y="117"/>
                </a:moveTo>
                <a:cubicBezTo>
                  <a:pt x="59" y="134"/>
                  <a:pt x="59" y="134"/>
                  <a:pt x="59" y="134"/>
                </a:cubicBezTo>
                <a:cubicBezTo>
                  <a:pt x="58" y="135"/>
                  <a:pt x="57" y="137"/>
                  <a:pt x="55" y="139"/>
                </a:cubicBezTo>
                <a:cubicBezTo>
                  <a:pt x="50" y="144"/>
                  <a:pt x="21" y="155"/>
                  <a:pt x="21" y="155"/>
                </a:cubicBezTo>
                <a:cubicBezTo>
                  <a:pt x="21" y="155"/>
                  <a:pt x="31" y="126"/>
                  <a:pt x="37" y="120"/>
                </a:cubicBezTo>
                <a:cubicBezTo>
                  <a:pt x="38" y="119"/>
                  <a:pt x="40" y="117"/>
                  <a:pt x="42" y="117"/>
                </a:cubicBezTo>
                <a:close/>
                <a:moveTo>
                  <a:pt x="41" y="98"/>
                </a:moveTo>
                <a:cubicBezTo>
                  <a:pt x="48" y="91"/>
                  <a:pt x="48" y="91"/>
                  <a:pt x="48" y="91"/>
                </a:cubicBezTo>
                <a:cubicBezTo>
                  <a:pt x="64" y="63"/>
                  <a:pt x="64" y="63"/>
                  <a:pt x="64" y="63"/>
                </a:cubicBezTo>
                <a:cubicBezTo>
                  <a:pt x="64" y="63"/>
                  <a:pt x="34" y="63"/>
                  <a:pt x="30" y="68"/>
                </a:cubicBezTo>
                <a:cubicBezTo>
                  <a:pt x="25" y="72"/>
                  <a:pt x="0" y="97"/>
                  <a:pt x="0" y="97"/>
                </a:cubicBezTo>
                <a:cubicBezTo>
                  <a:pt x="0" y="97"/>
                  <a:pt x="15" y="90"/>
                  <a:pt x="25" y="93"/>
                </a:cubicBezTo>
                <a:cubicBezTo>
                  <a:pt x="31" y="95"/>
                  <a:pt x="41" y="98"/>
                  <a:pt x="41" y="98"/>
                </a:cubicBezTo>
                <a:close/>
                <a:moveTo>
                  <a:pt x="41" y="107"/>
                </a:moveTo>
                <a:cubicBezTo>
                  <a:pt x="68" y="134"/>
                  <a:pt x="68" y="134"/>
                  <a:pt x="68" y="134"/>
                </a:cubicBezTo>
                <a:cubicBezTo>
                  <a:pt x="77" y="126"/>
                  <a:pt x="77" y="126"/>
                  <a:pt x="77" y="126"/>
                </a:cubicBezTo>
                <a:cubicBezTo>
                  <a:pt x="50" y="99"/>
                  <a:pt x="50" y="99"/>
                  <a:pt x="50" y="99"/>
                </a:cubicBezTo>
                <a:lnTo>
                  <a:pt x="41" y="107"/>
                </a:lnTo>
                <a:close/>
                <a:moveTo>
                  <a:pt x="176" y="0"/>
                </a:moveTo>
                <a:cubicBezTo>
                  <a:pt x="176" y="0"/>
                  <a:pt x="174" y="33"/>
                  <a:pt x="163" y="56"/>
                </a:cubicBezTo>
                <a:cubicBezTo>
                  <a:pt x="160" y="62"/>
                  <a:pt x="157" y="66"/>
                  <a:pt x="153" y="70"/>
                </a:cubicBezTo>
                <a:cubicBezTo>
                  <a:pt x="147" y="76"/>
                  <a:pt x="139" y="83"/>
                  <a:pt x="129" y="90"/>
                </a:cubicBezTo>
                <a:cubicBezTo>
                  <a:pt x="108" y="106"/>
                  <a:pt x="84" y="122"/>
                  <a:pt x="84" y="122"/>
                </a:cubicBezTo>
                <a:cubicBezTo>
                  <a:pt x="54" y="92"/>
                  <a:pt x="54" y="92"/>
                  <a:pt x="54" y="92"/>
                </a:cubicBezTo>
                <a:cubicBezTo>
                  <a:pt x="54" y="92"/>
                  <a:pt x="69" y="68"/>
                  <a:pt x="85" y="46"/>
                </a:cubicBezTo>
                <a:cubicBezTo>
                  <a:pt x="92" y="37"/>
                  <a:pt x="99" y="28"/>
                  <a:pt x="105" y="22"/>
                </a:cubicBezTo>
                <a:cubicBezTo>
                  <a:pt x="109" y="18"/>
                  <a:pt x="114" y="15"/>
                  <a:pt x="119" y="13"/>
                </a:cubicBezTo>
                <a:cubicBezTo>
                  <a:pt x="143" y="1"/>
                  <a:pt x="176" y="0"/>
                  <a:pt x="176" y="0"/>
                </a:cubicBezTo>
                <a:close/>
                <a:moveTo>
                  <a:pt x="152" y="58"/>
                </a:moveTo>
                <a:cubicBezTo>
                  <a:pt x="118" y="24"/>
                  <a:pt x="118" y="24"/>
                  <a:pt x="118" y="24"/>
                </a:cubicBezTo>
                <a:cubicBezTo>
                  <a:pt x="115" y="25"/>
                  <a:pt x="113" y="27"/>
                  <a:pt x="112" y="29"/>
                </a:cubicBezTo>
                <a:cubicBezTo>
                  <a:pt x="108" y="33"/>
                  <a:pt x="103" y="38"/>
                  <a:pt x="97" y="45"/>
                </a:cubicBezTo>
                <a:cubicBezTo>
                  <a:pt x="130" y="78"/>
                  <a:pt x="130" y="78"/>
                  <a:pt x="130" y="78"/>
                </a:cubicBezTo>
                <a:cubicBezTo>
                  <a:pt x="137" y="73"/>
                  <a:pt x="143" y="68"/>
                  <a:pt x="147" y="64"/>
                </a:cubicBezTo>
                <a:cubicBezTo>
                  <a:pt x="149" y="62"/>
                  <a:pt x="150" y="60"/>
                  <a:pt x="152" y="58"/>
                </a:cubicBezTo>
                <a:close/>
                <a:moveTo>
                  <a:pt x="117" y="58"/>
                </a:moveTo>
                <a:cubicBezTo>
                  <a:pt x="121" y="62"/>
                  <a:pt x="127" y="62"/>
                  <a:pt x="131" y="58"/>
                </a:cubicBezTo>
                <a:cubicBezTo>
                  <a:pt x="134" y="55"/>
                  <a:pt x="134" y="49"/>
                  <a:pt x="131" y="45"/>
                </a:cubicBezTo>
                <a:cubicBezTo>
                  <a:pt x="127" y="41"/>
                  <a:pt x="121" y="41"/>
                  <a:pt x="117" y="45"/>
                </a:cubicBezTo>
                <a:cubicBezTo>
                  <a:pt x="114" y="49"/>
                  <a:pt x="114" y="55"/>
                  <a:pt x="117" y="58"/>
                </a:cubicBezTo>
                <a:close/>
                <a:moveTo>
                  <a:pt x="85" y="128"/>
                </a:moveTo>
                <a:cubicBezTo>
                  <a:pt x="77" y="135"/>
                  <a:pt x="77" y="135"/>
                  <a:pt x="77" y="135"/>
                </a:cubicBezTo>
                <a:cubicBezTo>
                  <a:pt x="77" y="135"/>
                  <a:pt x="81" y="145"/>
                  <a:pt x="83" y="151"/>
                </a:cubicBezTo>
                <a:cubicBezTo>
                  <a:pt x="86" y="161"/>
                  <a:pt x="78" y="176"/>
                  <a:pt x="78" y="176"/>
                </a:cubicBezTo>
                <a:cubicBezTo>
                  <a:pt x="78" y="176"/>
                  <a:pt x="104" y="150"/>
                  <a:pt x="108" y="146"/>
                </a:cubicBezTo>
                <a:cubicBezTo>
                  <a:pt x="112" y="141"/>
                  <a:pt x="112" y="112"/>
                  <a:pt x="112" y="112"/>
                </a:cubicBezTo>
                <a:lnTo>
                  <a:pt x="85" y="128"/>
                </a:lnTo>
                <a:close/>
              </a:path>
            </a:pathLst>
          </a:custGeom>
          <a:solidFill>
            <a:srgbClr val="84CBC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5" name="Freeform 10"/>
          <p:cNvSpPr>
            <a:spLocks noChangeAspect="1" noEditPoints="1"/>
          </p:cNvSpPr>
          <p:nvPr/>
        </p:nvSpPr>
        <p:spPr bwMode="auto">
          <a:xfrm>
            <a:off x="6877501" y="3442798"/>
            <a:ext cx="372561" cy="324000"/>
          </a:xfrm>
          <a:custGeom>
            <a:avLst/>
            <a:gdLst>
              <a:gd name="T0" fmla="*/ 138 w 198"/>
              <a:gd name="T1" fmla="*/ 51 h 172"/>
              <a:gd name="T2" fmla="*/ 155 w 198"/>
              <a:gd name="T3" fmla="*/ 39 h 172"/>
              <a:gd name="T4" fmla="*/ 144 w 198"/>
              <a:gd name="T5" fmla="*/ 56 h 172"/>
              <a:gd name="T6" fmla="*/ 104 w 198"/>
              <a:gd name="T7" fmla="*/ 70 h 172"/>
              <a:gd name="T8" fmla="*/ 84 w 198"/>
              <a:gd name="T9" fmla="*/ 89 h 172"/>
              <a:gd name="T10" fmla="*/ 81 w 198"/>
              <a:gd name="T11" fmla="*/ 82 h 172"/>
              <a:gd name="T12" fmla="*/ 117 w 198"/>
              <a:gd name="T13" fmla="*/ 72 h 172"/>
              <a:gd name="T14" fmla="*/ 140 w 198"/>
              <a:gd name="T15" fmla="*/ 102 h 172"/>
              <a:gd name="T16" fmla="*/ 133 w 198"/>
              <a:gd name="T17" fmla="*/ 103 h 172"/>
              <a:gd name="T18" fmla="*/ 137 w 198"/>
              <a:gd name="T19" fmla="*/ 68 h 172"/>
              <a:gd name="T20" fmla="*/ 121 w 198"/>
              <a:gd name="T21" fmla="*/ 101 h 172"/>
              <a:gd name="T22" fmla="*/ 77 w 198"/>
              <a:gd name="T23" fmla="*/ 57 h 172"/>
              <a:gd name="T24" fmla="*/ 124 w 198"/>
              <a:gd name="T25" fmla="*/ 60 h 172"/>
              <a:gd name="T26" fmla="*/ 127 w 198"/>
              <a:gd name="T27" fmla="*/ 51 h 172"/>
              <a:gd name="T28" fmla="*/ 71 w 198"/>
              <a:gd name="T29" fmla="*/ 107 h 172"/>
              <a:gd name="T30" fmla="*/ 122 w 198"/>
              <a:gd name="T31" fmla="*/ 114 h 172"/>
              <a:gd name="T32" fmla="*/ 122 w 198"/>
              <a:gd name="T33" fmla="*/ 120 h 172"/>
              <a:gd name="T34" fmla="*/ 178 w 198"/>
              <a:gd name="T35" fmla="*/ 170 h 172"/>
              <a:gd name="T36" fmla="*/ 179 w 198"/>
              <a:gd name="T37" fmla="*/ 170 h 172"/>
              <a:gd name="T38" fmla="*/ 190 w 198"/>
              <a:gd name="T39" fmla="*/ 163 h 172"/>
              <a:gd name="T40" fmla="*/ 189 w 198"/>
              <a:gd name="T41" fmla="*/ 159 h 172"/>
              <a:gd name="T42" fmla="*/ 190 w 198"/>
              <a:gd name="T43" fmla="*/ 153 h 172"/>
              <a:gd name="T44" fmla="*/ 198 w 198"/>
              <a:gd name="T45" fmla="*/ 132 h 172"/>
              <a:gd name="T46" fmla="*/ 170 w 198"/>
              <a:gd name="T47" fmla="*/ 125 h 172"/>
              <a:gd name="T48" fmla="*/ 186 w 198"/>
              <a:gd name="T49" fmla="*/ 20 h 172"/>
              <a:gd name="T50" fmla="*/ 12 w 198"/>
              <a:gd name="T51" fmla="*/ 125 h 172"/>
              <a:gd name="T52" fmla="*/ 140 w 198"/>
              <a:gd name="T53" fmla="*/ 146 h 172"/>
              <a:gd name="T54" fmla="*/ 0 w 198"/>
              <a:gd name="T55" fmla="*/ 132 h 172"/>
              <a:gd name="T56" fmla="*/ 14 w 198"/>
              <a:gd name="T57" fmla="*/ 0 h 172"/>
              <a:gd name="T58" fmla="*/ 198 w 198"/>
              <a:gd name="T59" fmla="*/ 14 h 172"/>
              <a:gd name="T60" fmla="*/ 22 w 198"/>
              <a:gd name="T61" fmla="*/ 16 h 172"/>
              <a:gd name="T62" fmla="*/ 22 w 198"/>
              <a:gd name="T63" fmla="*/ 8 h 172"/>
              <a:gd name="T64" fmla="*/ 33 w 198"/>
              <a:gd name="T65" fmla="*/ 12 h 172"/>
              <a:gd name="T66" fmla="*/ 41 w 198"/>
              <a:gd name="T67" fmla="*/ 12 h 172"/>
              <a:gd name="T68" fmla="*/ 33 w 198"/>
              <a:gd name="T69" fmla="*/ 12 h 172"/>
              <a:gd name="T70" fmla="*/ 52 w 198"/>
              <a:gd name="T71" fmla="*/ 16 h 172"/>
              <a:gd name="T72" fmla="*/ 52 w 198"/>
              <a:gd name="T73" fmla="*/ 8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98" h="172">
                <a:moveTo>
                  <a:pt x="117" y="72"/>
                </a:moveTo>
                <a:cubicBezTo>
                  <a:pt x="138" y="51"/>
                  <a:pt x="138" y="51"/>
                  <a:pt x="138" y="51"/>
                </a:cubicBezTo>
                <a:cubicBezTo>
                  <a:pt x="133" y="45"/>
                  <a:pt x="133" y="45"/>
                  <a:pt x="133" y="45"/>
                </a:cubicBezTo>
                <a:cubicBezTo>
                  <a:pt x="155" y="39"/>
                  <a:pt x="155" y="39"/>
                  <a:pt x="155" y="39"/>
                </a:cubicBezTo>
                <a:cubicBezTo>
                  <a:pt x="149" y="61"/>
                  <a:pt x="149" y="61"/>
                  <a:pt x="149" y="61"/>
                </a:cubicBezTo>
                <a:cubicBezTo>
                  <a:pt x="144" y="56"/>
                  <a:pt x="144" y="56"/>
                  <a:pt x="144" y="56"/>
                </a:cubicBezTo>
                <a:cubicBezTo>
                  <a:pt x="117" y="83"/>
                  <a:pt x="117" y="83"/>
                  <a:pt x="117" y="83"/>
                </a:cubicBezTo>
                <a:cubicBezTo>
                  <a:pt x="104" y="70"/>
                  <a:pt x="104" y="70"/>
                  <a:pt x="104" y="70"/>
                </a:cubicBezTo>
                <a:cubicBezTo>
                  <a:pt x="87" y="88"/>
                  <a:pt x="87" y="88"/>
                  <a:pt x="87" y="88"/>
                </a:cubicBezTo>
                <a:cubicBezTo>
                  <a:pt x="86" y="88"/>
                  <a:pt x="85" y="89"/>
                  <a:pt x="84" y="89"/>
                </a:cubicBezTo>
                <a:cubicBezTo>
                  <a:pt x="83" y="89"/>
                  <a:pt x="82" y="88"/>
                  <a:pt x="81" y="88"/>
                </a:cubicBezTo>
                <a:cubicBezTo>
                  <a:pt x="80" y="86"/>
                  <a:pt x="80" y="84"/>
                  <a:pt x="81" y="82"/>
                </a:cubicBezTo>
                <a:cubicBezTo>
                  <a:pt x="104" y="59"/>
                  <a:pt x="104" y="59"/>
                  <a:pt x="104" y="59"/>
                </a:cubicBezTo>
                <a:lnTo>
                  <a:pt x="117" y="72"/>
                </a:lnTo>
                <a:close/>
                <a:moveTo>
                  <a:pt x="190" y="153"/>
                </a:moveTo>
                <a:cubicBezTo>
                  <a:pt x="150" y="113"/>
                  <a:pt x="140" y="102"/>
                  <a:pt x="140" y="102"/>
                </a:cubicBezTo>
                <a:cubicBezTo>
                  <a:pt x="138" y="101"/>
                  <a:pt x="135" y="101"/>
                  <a:pt x="134" y="102"/>
                </a:cubicBezTo>
                <a:cubicBezTo>
                  <a:pt x="133" y="103"/>
                  <a:pt x="133" y="103"/>
                  <a:pt x="133" y="103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38" y="91"/>
                  <a:pt x="140" y="79"/>
                  <a:pt x="137" y="68"/>
                </a:cubicBezTo>
                <a:cubicBezTo>
                  <a:pt x="130" y="76"/>
                  <a:pt x="130" y="76"/>
                  <a:pt x="130" y="76"/>
                </a:cubicBezTo>
                <a:cubicBezTo>
                  <a:pt x="131" y="85"/>
                  <a:pt x="128" y="94"/>
                  <a:pt x="121" y="101"/>
                </a:cubicBezTo>
                <a:cubicBezTo>
                  <a:pt x="109" y="113"/>
                  <a:pt x="89" y="113"/>
                  <a:pt x="76" y="101"/>
                </a:cubicBezTo>
                <a:cubicBezTo>
                  <a:pt x="64" y="89"/>
                  <a:pt x="64" y="69"/>
                  <a:pt x="77" y="57"/>
                </a:cubicBezTo>
                <a:cubicBezTo>
                  <a:pt x="89" y="44"/>
                  <a:pt x="109" y="45"/>
                  <a:pt x="121" y="57"/>
                </a:cubicBezTo>
                <a:cubicBezTo>
                  <a:pt x="122" y="58"/>
                  <a:pt x="123" y="59"/>
                  <a:pt x="124" y="60"/>
                </a:cubicBezTo>
                <a:cubicBezTo>
                  <a:pt x="130" y="54"/>
                  <a:pt x="130" y="54"/>
                  <a:pt x="130" y="54"/>
                </a:cubicBezTo>
                <a:cubicBezTo>
                  <a:pt x="129" y="53"/>
                  <a:pt x="128" y="52"/>
                  <a:pt x="127" y="51"/>
                </a:cubicBezTo>
                <a:cubicBezTo>
                  <a:pt x="111" y="35"/>
                  <a:pt x="86" y="35"/>
                  <a:pt x="71" y="51"/>
                </a:cubicBezTo>
                <a:cubicBezTo>
                  <a:pt x="55" y="66"/>
                  <a:pt x="55" y="92"/>
                  <a:pt x="71" y="107"/>
                </a:cubicBezTo>
                <a:cubicBezTo>
                  <a:pt x="84" y="121"/>
                  <a:pt x="105" y="122"/>
                  <a:pt x="121" y="112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20" y="116"/>
                  <a:pt x="120" y="118"/>
                  <a:pt x="122" y="120"/>
                </a:cubicBezTo>
                <a:cubicBezTo>
                  <a:pt x="161" y="159"/>
                  <a:pt x="172" y="170"/>
                  <a:pt x="172" y="170"/>
                </a:cubicBezTo>
                <a:cubicBezTo>
                  <a:pt x="174" y="172"/>
                  <a:pt x="176" y="172"/>
                  <a:pt x="178" y="170"/>
                </a:cubicBezTo>
                <a:cubicBezTo>
                  <a:pt x="178" y="170"/>
                  <a:pt x="178" y="170"/>
                  <a:pt x="178" y="170"/>
                </a:cubicBezTo>
                <a:cubicBezTo>
                  <a:pt x="179" y="170"/>
                  <a:pt x="179" y="170"/>
                  <a:pt x="179" y="170"/>
                </a:cubicBezTo>
                <a:cubicBezTo>
                  <a:pt x="180" y="171"/>
                  <a:pt x="181" y="171"/>
                  <a:pt x="182" y="170"/>
                </a:cubicBezTo>
                <a:cubicBezTo>
                  <a:pt x="190" y="163"/>
                  <a:pt x="190" y="163"/>
                  <a:pt x="190" y="163"/>
                </a:cubicBezTo>
                <a:cubicBezTo>
                  <a:pt x="191" y="162"/>
                  <a:pt x="191" y="160"/>
                  <a:pt x="190" y="159"/>
                </a:cubicBezTo>
                <a:cubicBezTo>
                  <a:pt x="189" y="159"/>
                  <a:pt x="189" y="159"/>
                  <a:pt x="189" y="159"/>
                </a:cubicBezTo>
                <a:cubicBezTo>
                  <a:pt x="190" y="158"/>
                  <a:pt x="190" y="158"/>
                  <a:pt x="190" y="158"/>
                </a:cubicBezTo>
                <a:cubicBezTo>
                  <a:pt x="191" y="157"/>
                  <a:pt x="191" y="154"/>
                  <a:pt x="190" y="153"/>
                </a:cubicBezTo>
                <a:close/>
                <a:moveTo>
                  <a:pt x="198" y="14"/>
                </a:moveTo>
                <a:cubicBezTo>
                  <a:pt x="198" y="132"/>
                  <a:pt x="198" y="132"/>
                  <a:pt x="198" y="132"/>
                </a:cubicBezTo>
                <a:cubicBezTo>
                  <a:pt x="198" y="138"/>
                  <a:pt x="195" y="142"/>
                  <a:pt x="190" y="145"/>
                </a:cubicBezTo>
                <a:cubicBezTo>
                  <a:pt x="170" y="125"/>
                  <a:pt x="170" y="125"/>
                  <a:pt x="170" y="125"/>
                </a:cubicBezTo>
                <a:cubicBezTo>
                  <a:pt x="186" y="125"/>
                  <a:pt x="186" y="125"/>
                  <a:pt x="186" y="125"/>
                </a:cubicBezTo>
                <a:cubicBezTo>
                  <a:pt x="186" y="20"/>
                  <a:pt x="186" y="20"/>
                  <a:pt x="186" y="20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119" y="125"/>
                  <a:pt x="119" y="125"/>
                  <a:pt x="119" y="125"/>
                </a:cubicBezTo>
                <a:cubicBezTo>
                  <a:pt x="140" y="146"/>
                  <a:pt x="140" y="146"/>
                  <a:pt x="140" y="146"/>
                </a:cubicBezTo>
                <a:cubicBezTo>
                  <a:pt x="14" y="146"/>
                  <a:pt x="14" y="146"/>
                  <a:pt x="14" y="146"/>
                </a:cubicBezTo>
                <a:cubicBezTo>
                  <a:pt x="7" y="146"/>
                  <a:pt x="0" y="140"/>
                  <a:pt x="0" y="132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7"/>
                  <a:pt x="7" y="0"/>
                  <a:pt x="14" y="0"/>
                </a:cubicBezTo>
                <a:cubicBezTo>
                  <a:pt x="184" y="0"/>
                  <a:pt x="184" y="0"/>
                  <a:pt x="184" y="0"/>
                </a:cubicBezTo>
                <a:cubicBezTo>
                  <a:pt x="192" y="0"/>
                  <a:pt x="198" y="7"/>
                  <a:pt x="198" y="14"/>
                </a:cubicBezTo>
                <a:close/>
                <a:moveTo>
                  <a:pt x="17" y="12"/>
                </a:moveTo>
                <a:cubicBezTo>
                  <a:pt x="17" y="14"/>
                  <a:pt x="19" y="16"/>
                  <a:pt x="22" y="16"/>
                </a:cubicBezTo>
                <a:cubicBezTo>
                  <a:pt x="24" y="16"/>
                  <a:pt x="26" y="14"/>
                  <a:pt x="26" y="12"/>
                </a:cubicBezTo>
                <a:cubicBezTo>
                  <a:pt x="26" y="10"/>
                  <a:pt x="24" y="8"/>
                  <a:pt x="22" y="8"/>
                </a:cubicBezTo>
                <a:cubicBezTo>
                  <a:pt x="19" y="8"/>
                  <a:pt x="17" y="10"/>
                  <a:pt x="17" y="12"/>
                </a:cubicBezTo>
                <a:close/>
                <a:moveTo>
                  <a:pt x="33" y="12"/>
                </a:moveTo>
                <a:cubicBezTo>
                  <a:pt x="33" y="14"/>
                  <a:pt x="35" y="16"/>
                  <a:pt x="37" y="16"/>
                </a:cubicBezTo>
                <a:cubicBezTo>
                  <a:pt x="39" y="16"/>
                  <a:pt x="41" y="14"/>
                  <a:pt x="41" y="12"/>
                </a:cubicBezTo>
                <a:cubicBezTo>
                  <a:pt x="41" y="10"/>
                  <a:pt x="39" y="8"/>
                  <a:pt x="37" y="8"/>
                </a:cubicBezTo>
                <a:cubicBezTo>
                  <a:pt x="35" y="8"/>
                  <a:pt x="33" y="10"/>
                  <a:pt x="33" y="12"/>
                </a:cubicBezTo>
                <a:close/>
                <a:moveTo>
                  <a:pt x="48" y="12"/>
                </a:moveTo>
                <a:cubicBezTo>
                  <a:pt x="48" y="14"/>
                  <a:pt x="50" y="16"/>
                  <a:pt x="52" y="16"/>
                </a:cubicBezTo>
                <a:cubicBezTo>
                  <a:pt x="55" y="16"/>
                  <a:pt x="57" y="14"/>
                  <a:pt x="57" y="12"/>
                </a:cubicBezTo>
                <a:cubicBezTo>
                  <a:pt x="57" y="10"/>
                  <a:pt x="55" y="8"/>
                  <a:pt x="52" y="8"/>
                </a:cubicBezTo>
                <a:cubicBezTo>
                  <a:pt x="50" y="8"/>
                  <a:pt x="48" y="10"/>
                  <a:pt x="48" y="12"/>
                </a:cubicBezTo>
                <a:close/>
              </a:path>
            </a:pathLst>
          </a:custGeom>
          <a:solidFill>
            <a:srgbClr val="ADADAD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96" name="Freeform 29"/>
          <p:cNvSpPr>
            <a:spLocks noChangeAspect="1" noEditPoints="1"/>
          </p:cNvSpPr>
          <p:nvPr/>
        </p:nvSpPr>
        <p:spPr bwMode="auto">
          <a:xfrm>
            <a:off x="1378506" y="4228404"/>
            <a:ext cx="324000" cy="323224"/>
          </a:xfrm>
          <a:custGeom>
            <a:avLst/>
            <a:gdLst>
              <a:gd name="T0" fmla="*/ 161 w 177"/>
              <a:gd name="T1" fmla="*/ 88 h 176"/>
              <a:gd name="T2" fmla="*/ 177 w 177"/>
              <a:gd name="T3" fmla="*/ 64 h 176"/>
              <a:gd name="T4" fmla="*/ 168 w 177"/>
              <a:gd name="T5" fmla="*/ 42 h 176"/>
              <a:gd name="T6" fmla="*/ 139 w 177"/>
              <a:gd name="T7" fmla="*/ 37 h 176"/>
              <a:gd name="T8" fmla="*/ 134 w 177"/>
              <a:gd name="T9" fmla="*/ 9 h 176"/>
              <a:gd name="T10" fmla="*/ 112 w 177"/>
              <a:gd name="T11" fmla="*/ 0 h 176"/>
              <a:gd name="T12" fmla="*/ 89 w 177"/>
              <a:gd name="T13" fmla="*/ 16 h 176"/>
              <a:gd name="T14" fmla="*/ 65 w 177"/>
              <a:gd name="T15" fmla="*/ 0 h 176"/>
              <a:gd name="T16" fmla="*/ 43 w 177"/>
              <a:gd name="T17" fmla="*/ 9 h 176"/>
              <a:gd name="T18" fmla="*/ 38 w 177"/>
              <a:gd name="T19" fmla="*/ 37 h 176"/>
              <a:gd name="T20" fmla="*/ 10 w 177"/>
              <a:gd name="T21" fmla="*/ 42 h 176"/>
              <a:gd name="T22" fmla="*/ 0 w 177"/>
              <a:gd name="T23" fmla="*/ 64 h 176"/>
              <a:gd name="T24" fmla="*/ 17 w 177"/>
              <a:gd name="T25" fmla="*/ 88 h 176"/>
              <a:gd name="T26" fmla="*/ 0 w 177"/>
              <a:gd name="T27" fmla="*/ 111 h 176"/>
              <a:gd name="T28" fmla="*/ 10 w 177"/>
              <a:gd name="T29" fmla="*/ 134 h 176"/>
              <a:gd name="T30" fmla="*/ 38 w 177"/>
              <a:gd name="T31" fmla="*/ 139 h 176"/>
              <a:gd name="T32" fmla="*/ 43 w 177"/>
              <a:gd name="T33" fmla="*/ 167 h 176"/>
              <a:gd name="T34" fmla="*/ 65 w 177"/>
              <a:gd name="T35" fmla="*/ 176 h 176"/>
              <a:gd name="T36" fmla="*/ 89 w 177"/>
              <a:gd name="T37" fmla="*/ 160 h 176"/>
              <a:gd name="T38" fmla="*/ 112 w 177"/>
              <a:gd name="T39" fmla="*/ 176 h 176"/>
              <a:gd name="T40" fmla="*/ 134 w 177"/>
              <a:gd name="T41" fmla="*/ 167 h 176"/>
              <a:gd name="T42" fmla="*/ 139 w 177"/>
              <a:gd name="T43" fmla="*/ 139 h 176"/>
              <a:gd name="T44" fmla="*/ 168 w 177"/>
              <a:gd name="T45" fmla="*/ 134 h 176"/>
              <a:gd name="T46" fmla="*/ 177 w 177"/>
              <a:gd name="T47" fmla="*/ 111 h 176"/>
              <a:gd name="T48" fmla="*/ 161 w 177"/>
              <a:gd name="T49" fmla="*/ 88 h 176"/>
              <a:gd name="T50" fmla="*/ 89 w 177"/>
              <a:gd name="T51" fmla="*/ 132 h 176"/>
              <a:gd name="T52" fmla="*/ 45 w 177"/>
              <a:gd name="T53" fmla="*/ 88 h 176"/>
              <a:gd name="T54" fmla="*/ 89 w 177"/>
              <a:gd name="T55" fmla="*/ 44 h 176"/>
              <a:gd name="T56" fmla="*/ 133 w 177"/>
              <a:gd name="T57" fmla="*/ 88 h 176"/>
              <a:gd name="T58" fmla="*/ 89 w 177"/>
              <a:gd name="T59" fmla="*/ 132 h 176"/>
              <a:gd name="T60" fmla="*/ 89 w 177"/>
              <a:gd name="T61" fmla="*/ 48 h 176"/>
              <a:gd name="T62" fmla="*/ 49 w 177"/>
              <a:gd name="T63" fmla="*/ 88 h 176"/>
              <a:gd name="T64" fmla="*/ 89 w 177"/>
              <a:gd name="T65" fmla="*/ 128 h 176"/>
              <a:gd name="T66" fmla="*/ 128 w 177"/>
              <a:gd name="T67" fmla="*/ 88 h 176"/>
              <a:gd name="T68" fmla="*/ 89 w 177"/>
              <a:gd name="T69" fmla="*/ 48 h 176"/>
              <a:gd name="T70" fmla="*/ 89 w 177"/>
              <a:gd name="T71" fmla="*/ 115 h 176"/>
              <a:gd name="T72" fmla="*/ 62 w 177"/>
              <a:gd name="T73" fmla="*/ 88 h 176"/>
              <a:gd name="T74" fmla="*/ 89 w 177"/>
              <a:gd name="T75" fmla="*/ 61 h 176"/>
              <a:gd name="T76" fmla="*/ 115 w 177"/>
              <a:gd name="T77" fmla="*/ 88 h 176"/>
              <a:gd name="T78" fmla="*/ 89 w 177"/>
              <a:gd name="T79" fmla="*/ 115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77" h="176">
                <a:moveTo>
                  <a:pt x="161" y="88"/>
                </a:moveTo>
                <a:cubicBezTo>
                  <a:pt x="161" y="77"/>
                  <a:pt x="167" y="68"/>
                  <a:pt x="177" y="64"/>
                </a:cubicBezTo>
                <a:cubicBezTo>
                  <a:pt x="175" y="56"/>
                  <a:pt x="172" y="49"/>
                  <a:pt x="168" y="42"/>
                </a:cubicBezTo>
                <a:cubicBezTo>
                  <a:pt x="158" y="46"/>
                  <a:pt x="147" y="45"/>
                  <a:pt x="139" y="37"/>
                </a:cubicBezTo>
                <a:cubicBezTo>
                  <a:pt x="132" y="29"/>
                  <a:pt x="130" y="18"/>
                  <a:pt x="134" y="9"/>
                </a:cubicBezTo>
                <a:cubicBezTo>
                  <a:pt x="128" y="5"/>
                  <a:pt x="120" y="2"/>
                  <a:pt x="112" y="0"/>
                </a:cubicBezTo>
                <a:cubicBezTo>
                  <a:pt x="109" y="9"/>
                  <a:pt x="100" y="16"/>
                  <a:pt x="89" y="16"/>
                </a:cubicBezTo>
                <a:cubicBezTo>
                  <a:pt x="78" y="16"/>
                  <a:pt x="69" y="9"/>
                  <a:pt x="65" y="0"/>
                </a:cubicBezTo>
                <a:cubicBezTo>
                  <a:pt x="57" y="2"/>
                  <a:pt x="50" y="5"/>
                  <a:pt x="43" y="9"/>
                </a:cubicBezTo>
                <a:cubicBezTo>
                  <a:pt x="47" y="18"/>
                  <a:pt x="46" y="29"/>
                  <a:pt x="38" y="37"/>
                </a:cubicBezTo>
                <a:cubicBezTo>
                  <a:pt x="30" y="45"/>
                  <a:pt x="19" y="46"/>
                  <a:pt x="10" y="42"/>
                </a:cubicBezTo>
                <a:cubicBezTo>
                  <a:pt x="6" y="49"/>
                  <a:pt x="3" y="56"/>
                  <a:pt x="0" y="64"/>
                </a:cubicBezTo>
                <a:cubicBezTo>
                  <a:pt x="10" y="68"/>
                  <a:pt x="17" y="77"/>
                  <a:pt x="17" y="88"/>
                </a:cubicBezTo>
                <a:cubicBezTo>
                  <a:pt x="17" y="99"/>
                  <a:pt x="10" y="108"/>
                  <a:pt x="0" y="111"/>
                </a:cubicBezTo>
                <a:cubicBezTo>
                  <a:pt x="3" y="119"/>
                  <a:pt x="6" y="127"/>
                  <a:pt x="10" y="134"/>
                </a:cubicBezTo>
                <a:cubicBezTo>
                  <a:pt x="19" y="129"/>
                  <a:pt x="30" y="131"/>
                  <a:pt x="38" y="139"/>
                </a:cubicBezTo>
                <a:cubicBezTo>
                  <a:pt x="46" y="146"/>
                  <a:pt x="47" y="158"/>
                  <a:pt x="43" y="167"/>
                </a:cubicBezTo>
                <a:cubicBezTo>
                  <a:pt x="50" y="171"/>
                  <a:pt x="57" y="174"/>
                  <a:pt x="65" y="176"/>
                </a:cubicBezTo>
                <a:cubicBezTo>
                  <a:pt x="69" y="166"/>
                  <a:pt x="78" y="160"/>
                  <a:pt x="89" y="160"/>
                </a:cubicBezTo>
                <a:cubicBezTo>
                  <a:pt x="100" y="160"/>
                  <a:pt x="109" y="166"/>
                  <a:pt x="112" y="176"/>
                </a:cubicBezTo>
                <a:cubicBezTo>
                  <a:pt x="120" y="174"/>
                  <a:pt x="128" y="171"/>
                  <a:pt x="134" y="167"/>
                </a:cubicBezTo>
                <a:cubicBezTo>
                  <a:pt x="130" y="158"/>
                  <a:pt x="132" y="146"/>
                  <a:pt x="139" y="139"/>
                </a:cubicBezTo>
                <a:cubicBezTo>
                  <a:pt x="147" y="131"/>
                  <a:pt x="158" y="129"/>
                  <a:pt x="168" y="134"/>
                </a:cubicBezTo>
                <a:cubicBezTo>
                  <a:pt x="172" y="127"/>
                  <a:pt x="175" y="119"/>
                  <a:pt x="177" y="111"/>
                </a:cubicBezTo>
                <a:cubicBezTo>
                  <a:pt x="167" y="108"/>
                  <a:pt x="161" y="99"/>
                  <a:pt x="161" y="88"/>
                </a:cubicBezTo>
                <a:moveTo>
                  <a:pt x="89" y="132"/>
                </a:moveTo>
                <a:cubicBezTo>
                  <a:pt x="64" y="132"/>
                  <a:pt x="45" y="112"/>
                  <a:pt x="45" y="88"/>
                </a:cubicBezTo>
                <a:cubicBezTo>
                  <a:pt x="45" y="64"/>
                  <a:pt x="64" y="44"/>
                  <a:pt x="89" y="44"/>
                </a:cubicBezTo>
                <a:cubicBezTo>
                  <a:pt x="113" y="44"/>
                  <a:pt x="133" y="64"/>
                  <a:pt x="133" y="88"/>
                </a:cubicBezTo>
                <a:cubicBezTo>
                  <a:pt x="133" y="112"/>
                  <a:pt x="113" y="132"/>
                  <a:pt x="89" y="132"/>
                </a:cubicBezTo>
                <a:moveTo>
                  <a:pt x="89" y="48"/>
                </a:moveTo>
                <a:cubicBezTo>
                  <a:pt x="67" y="48"/>
                  <a:pt x="49" y="66"/>
                  <a:pt x="49" y="88"/>
                </a:cubicBezTo>
                <a:cubicBezTo>
                  <a:pt x="49" y="110"/>
                  <a:pt x="67" y="128"/>
                  <a:pt x="89" y="128"/>
                </a:cubicBezTo>
                <a:cubicBezTo>
                  <a:pt x="111" y="128"/>
                  <a:pt x="128" y="110"/>
                  <a:pt x="128" y="88"/>
                </a:cubicBezTo>
                <a:cubicBezTo>
                  <a:pt x="128" y="66"/>
                  <a:pt x="111" y="48"/>
                  <a:pt x="89" y="48"/>
                </a:cubicBezTo>
                <a:moveTo>
                  <a:pt x="89" y="115"/>
                </a:moveTo>
                <a:cubicBezTo>
                  <a:pt x="74" y="115"/>
                  <a:pt x="62" y="103"/>
                  <a:pt x="62" y="88"/>
                </a:cubicBezTo>
                <a:cubicBezTo>
                  <a:pt x="62" y="73"/>
                  <a:pt x="74" y="61"/>
                  <a:pt x="89" y="61"/>
                </a:cubicBezTo>
                <a:cubicBezTo>
                  <a:pt x="103" y="61"/>
                  <a:pt x="115" y="73"/>
                  <a:pt x="115" y="88"/>
                </a:cubicBezTo>
                <a:cubicBezTo>
                  <a:pt x="115" y="103"/>
                  <a:pt x="103" y="115"/>
                  <a:pt x="89" y="115"/>
                </a:cubicBezTo>
              </a:path>
            </a:pathLst>
          </a:custGeom>
          <a:solidFill>
            <a:srgbClr val="1D69A3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97" name="Group 88"/>
          <p:cNvGrpSpPr>
            <a:grpSpLocks noChangeAspect="1"/>
          </p:cNvGrpSpPr>
          <p:nvPr/>
        </p:nvGrpSpPr>
        <p:grpSpPr>
          <a:xfrm>
            <a:off x="3744309" y="3442798"/>
            <a:ext cx="324000" cy="324000"/>
            <a:chOff x="1637252" y="4342379"/>
            <a:chExt cx="400024" cy="400024"/>
          </a:xfrm>
          <a:solidFill>
            <a:srgbClr val="F57365"/>
          </a:solidFill>
        </p:grpSpPr>
        <p:sp>
          <p:nvSpPr>
            <p:cNvPr id="98" name="Freeform 57"/>
            <p:cNvSpPr>
              <a:spLocks noEditPoints="1"/>
            </p:cNvSpPr>
            <p:nvPr/>
          </p:nvSpPr>
          <p:spPr bwMode="auto">
            <a:xfrm>
              <a:off x="1637252" y="4342379"/>
              <a:ext cx="125420" cy="400024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99" name="Freeform 58"/>
            <p:cNvSpPr>
              <a:spLocks noEditPoints="1"/>
            </p:cNvSpPr>
            <p:nvPr/>
          </p:nvSpPr>
          <p:spPr bwMode="auto">
            <a:xfrm>
              <a:off x="1911856" y="4342379"/>
              <a:ext cx="125420" cy="400024"/>
            </a:xfrm>
            <a:custGeom>
              <a:avLst/>
              <a:gdLst>
                <a:gd name="T0" fmla="*/ 32 w 40"/>
                <a:gd name="T1" fmla="*/ 24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24 h 128"/>
                <a:gd name="T10" fmla="*/ 0 w 40"/>
                <a:gd name="T11" fmla="*/ 40 h 128"/>
                <a:gd name="T12" fmla="*/ 8 w 40"/>
                <a:gd name="T13" fmla="*/ 56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56 h 128"/>
                <a:gd name="T22" fmla="*/ 40 w 40"/>
                <a:gd name="T23" fmla="*/ 40 h 128"/>
                <a:gd name="T24" fmla="*/ 32 w 40"/>
                <a:gd name="T25" fmla="*/ 24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20 h 128"/>
                <a:gd name="T34" fmla="*/ 20 w 40"/>
                <a:gd name="T35" fmla="*/ 20 h 128"/>
                <a:gd name="T36" fmla="*/ 16 w 40"/>
                <a:gd name="T37" fmla="*/ 20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60 h 128"/>
                <a:gd name="T48" fmla="*/ 20 w 40"/>
                <a:gd name="T49" fmla="*/ 60 h 128"/>
                <a:gd name="T50" fmla="*/ 24 w 40"/>
                <a:gd name="T51" fmla="*/ 60 h 128"/>
                <a:gd name="T52" fmla="*/ 24 w 40"/>
                <a:gd name="T53" fmla="*/ 116 h 128"/>
                <a:gd name="T54" fmla="*/ 31 w 40"/>
                <a:gd name="T55" fmla="*/ 43 h 128"/>
                <a:gd name="T56" fmla="*/ 31 w 40"/>
                <a:gd name="T57" fmla="*/ 44 h 128"/>
                <a:gd name="T58" fmla="*/ 30 w 40"/>
                <a:gd name="T59" fmla="*/ 47 h 128"/>
                <a:gd name="T60" fmla="*/ 30 w 40"/>
                <a:gd name="T61" fmla="*/ 47 h 128"/>
                <a:gd name="T62" fmla="*/ 27 w 40"/>
                <a:gd name="T63" fmla="*/ 50 h 128"/>
                <a:gd name="T64" fmla="*/ 27 w 40"/>
                <a:gd name="T65" fmla="*/ 50 h 128"/>
                <a:gd name="T66" fmla="*/ 24 w 40"/>
                <a:gd name="T67" fmla="*/ 51 h 128"/>
                <a:gd name="T68" fmla="*/ 20 w 40"/>
                <a:gd name="T69" fmla="*/ 52 h 128"/>
                <a:gd name="T70" fmla="*/ 16 w 40"/>
                <a:gd name="T71" fmla="*/ 51 h 128"/>
                <a:gd name="T72" fmla="*/ 13 w 40"/>
                <a:gd name="T73" fmla="*/ 50 h 128"/>
                <a:gd name="T74" fmla="*/ 13 w 40"/>
                <a:gd name="T75" fmla="*/ 50 h 128"/>
                <a:gd name="T76" fmla="*/ 10 w 40"/>
                <a:gd name="T77" fmla="*/ 47 h 128"/>
                <a:gd name="T78" fmla="*/ 10 w 40"/>
                <a:gd name="T79" fmla="*/ 47 h 128"/>
                <a:gd name="T80" fmla="*/ 9 w 40"/>
                <a:gd name="T81" fmla="*/ 44 h 128"/>
                <a:gd name="T82" fmla="*/ 9 w 40"/>
                <a:gd name="T83" fmla="*/ 43 h 128"/>
                <a:gd name="T84" fmla="*/ 8 w 40"/>
                <a:gd name="T85" fmla="*/ 40 h 128"/>
                <a:gd name="T86" fmla="*/ 9 w 40"/>
                <a:gd name="T87" fmla="*/ 37 h 128"/>
                <a:gd name="T88" fmla="*/ 9 w 40"/>
                <a:gd name="T89" fmla="*/ 36 h 128"/>
                <a:gd name="T90" fmla="*/ 10 w 40"/>
                <a:gd name="T91" fmla="*/ 33 h 128"/>
                <a:gd name="T92" fmla="*/ 10 w 40"/>
                <a:gd name="T93" fmla="*/ 33 h 128"/>
                <a:gd name="T94" fmla="*/ 13 w 40"/>
                <a:gd name="T95" fmla="*/ 30 h 128"/>
                <a:gd name="T96" fmla="*/ 13 w 40"/>
                <a:gd name="T97" fmla="*/ 30 h 128"/>
                <a:gd name="T98" fmla="*/ 16 w 40"/>
                <a:gd name="T99" fmla="*/ 29 h 128"/>
                <a:gd name="T100" fmla="*/ 20 w 40"/>
                <a:gd name="T101" fmla="*/ 28 h 128"/>
                <a:gd name="T102" fmla="*/ 24 w 40"/>
                <a:gd name="T103" fmla="*/ 29 h 128"/>
                <a:gd name="T104" fmla="*/ 27 w 40"/>
                <a:gd name="T105" fmla="*/ 30 h 128"/>
                <a:gd name="T106" fmla="*/ 27 w 40"/>
                <a:gd name="T107" fmla="*/ 30 h 128"/>
                <a:gd name="T108" fmla="*/ 30 w 40"/>
                <a:gd name="T109" fmla="*/ 33 h 128"/>
                <a:gd name="T110" fmla="*/ 30 w 40"/>
                <a:gd name="T111" fmla="*/ 33 h 128"/>
                <a:gd name="T112" fmla="*/ 31 w 40"/>
                <a:gd name="T113" fmla="*/ 36 h 128"/>
                <a:gd name="T114" fmla="*/ 31 w 40"/>
                <a:gd name="T115" fmla="*/ 37 h 128"/>
                <a:gd name="T116" fmla="*/ 32 w 40"/>
                <a:gd name="T117" fmla="*/ 40 h 128"/>
                <a:gd name="T118" fmla="*/ 31 w 40"/>
                <a:gd name="T119" fmla="*/ 4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24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3" y="28"/>
                    <a:pt x="0" y="33"/>
                    <a:pt x="0" y="40"/>
                  </a:cubicBezTo>
                  <a:cubicBezTo>
                    <a:pt x="0" y="47"/>
                    <a:pt x="3" y="52"/>
                    <a:pt x="8" y="5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7" y="52"/>
                    <a:pt x="40" y="47"/>
                    <a:pt x="40" y="40"/>
                  </a:cubicBezTo>
                  <a:cubicBezTo>
                    <a:pt x="40" y="33"/>
                    <a:pt x="37" y="28"/>
                    <a:pt x="32" y="24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3" y="20"/>
                    <a:pt x="21" y="20"/>
                    <a:pt x="20" y="20"/>
                  </a:cubicBezTo>
                  <a:cubicBezTo>
                    <a:pt x="19" y="20"/>
                    <a:pt x="17" y="20"/>
                    <a:pt x="16" y="20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7" y="60"/>
                    <a:pt x="19" y="60"/>
                    <a:pt x="20" y="60"/>
                  </a:cubicBezTo>
                  <a:cubicBezTo>
                    <a:pt x="21" y="60"/>
                    <a:pt x="23" y="60"/>
                    <a:pt x="24" y="60"/>
                  </a:cubicBezTo>
                  <a:lnTo>
                    <a:pt x="24" y="116"/>
                  </a:lnTo>
                  <a:close/>
                  <a:moveTo>
                    <a:pt x="31" y="43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0" y="46"/>
                    <a:pt x="30" y="47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9" y="48"/>
                    <a:pt x="28" y="49"/>
                    <a:pt x="27" y="50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6" y="50"/>
                    <a:pt x="25" y="51"/>
                    <a:pt x="24" y="51"/>
                  </a:cubicBezTo>
                  <a:cubicBezTo>
                    <a:pt x="23" y="52"/>
                    <a:pt x="21" y="52"/>
                    <a:pt x="20" y="52"/>
                  </a:cubicBezTo>
                  <a:cubicBezTo>
                    <a:pt x="19" y="52"/>
                    <a:pt x="17" y="52"/>
                    <a:pt x="16" y="51"/>
                  </a:cubicBezTo>
                  <a:cubicBezTo>
                    <a:pt x="15" y="51"/>
                    <a:pt x="14" y="50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2" y="49"/>
                    <a:pt x="11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4"/>
                    <a:pt x="9" y="44"/>
                    <a:pt x="9" y="43"/>
                  </a:cubicBezTo>
                  <a:cubicBezTo>
                    <a:pt x="8" y="42"/>
                    <a:pt x="8" y="41"/>
                    <a:pt x="8" y="40"/>
                  </a:cubicBezTo>
                  <a:cubicBezTo>
                    <a:pt x="8" y="39"/>
                    <a:pt x="8" y="38"/>
                    <a:pt x="9" y="37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9" y="35"/>
                    <a:pt x="10" y="34"/>
                    <a:pt x="10" y="33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2"/>
                    <a:pt x="12" y="31"/>
                    <a:pt x="13" y="30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5" y="29"/>
                    <a:pt x="16" y="29"/>
                  </a:cubicBezTo>
                  <a:cubicBezTo>
                    <a:pt x="17" y="28"/>
                    <a:pt x="19" y="28"/>
                    <a:pt x="20" y="28"/>
                  </a:cubicBezTo>
                  <a:cubicBezTo>
                    <a:pt x="21" y="28"/>
                    <a:pt x="23" y="28"/>
                    <a:pt x="24" y="29"/>
                  </a:cubicBezTo>
                  <a:cubicBezTo>
                    <a:pt x="25" y="29"/>
                    <a:pt x="26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8" y="31"/>
                    <a:pt x="29" y="32"/>
                    <a:pt x="30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4"/>
                    <a:pt x="31" y="35"/>
                    <a:pt x="31" y="36"/>
                  </a:cubicBezTo>
                  <a:cubicBezTo>
                    <a:pt x="31" y="36"/>
                    <a:pt x="31" y="36"/>
                    <a:pt x="31" y="37"/>
                  </a:cubicBezTo>
                  <a:cubicBezTo>
                    <a:pt x="32" y="38"/>
                    <a:pt x="32" y="39"/>
                    <a:pt x="32" y="40"/>
                  </a:cubicBezTo>
                  <a:cubicBezTo>
                    <a:pt x="32" y="41"/>
                    <a:pt x="32" y="42"/>
                    <a:pt x="3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  <p:sp>
          <p:nvSpPr>
            <p:cNvPr id="100" name="Freeform 59"/>
            <p:cNvSpPr>
              <a:spLocks noEditPoints="1"/>
            </p:cNvSpPr>
            <p:nvPr/>
          </p:nvSpPr>
          <p:spPr bwMode="auto">
            <a:xfrm>
              <a:off x="1774554" y="4342379"/>
              <a:ext cx="125420" cy="400024"/>
            </a:xfrm>
            <a:custGeom>
              <a:avLst/>
              <a:gdLst>
                <a:gd name="T0" fmla="*/ 32 w 40"/>
                <a:gd name="T1" fmla="*/ 72 h 128"/>
                <a:gd name="T2" fmla="*/ 32 w 40"/>
                <a:gd name="T3" fmla="*/ 12 h 128"/>
                <a:gd name="T4" fmla="*/ 20 w 40"/>
                <a:gd name="T5" fmla="*/ 0 h 128"/>
                <a:gd name="T6" fmla="*/ 8 w 40"/>
                <a:gd name="T7" fmla="*/ 12 h 128"/>
                <a:gd name="T8" fmla="*/ 8 w 40"/>
                <a:gd name="T9" fmla="*/ 72 h 128"/>
                <a:gd name="T10" fmla="*/ 0 w 40"/>
                <a:gd name="T11" fmla="*/ 88 h 128"/>
                <a:gd name="T12" fmla="*/ 8 w 40"/>
                <a:gd name="T13" fmla="*/ 104 h 128"/>
                <a:gd name="T14" fmla="*/ 8 w 40"/>
                <a:gd name="T15" fmla="*/ 116 h 128"/>
                <a:gd name="T16" fmla="*/ 20 w 40"/>
                <a:gd name="T17" fmla="*/ 128 h 128"/>
                <a:gd name="T18" fmla="*/ 32 w 40"/>
                <a:gd name="T19" fmla="*/ 116 h 128"/>
                <a:gd name="T20" fmla="*/ 32 w 40"/>
                <a:gd name="T21" fmla="*/ 104 h 128"/>
                <a:gd name="T22" fmla="*/ 40 w 40"/>
                <a:gd name="T23" fmla="*/ 88 h 128"/>
                <a:gd name="T24" fmla="*/ 32 w 40"/>
                <a:gd name="T25" fmla="*/ 72 h 128"/>
                <a:gd name="T26" fmla="*/ 16 w 40"/>
                <a:gd name="T27" fmla="*/ 12 h 128"/>
                <a:gd name="T28" fmla="*/ 20 w 40"/>
                <a:gd name="T29" fmla="*/ 8 h 128"/>
                <a:gd name="T30" fmla="*/ 24 w 40"/>
                <a:gd name="T31" fmla="*/ 12 h 128"/>
                <a:gd name="T32" fmla="*/ 24 w 40"/>
                <a:gd name="T33" fmla="*/ 68 h 128"/>
                <a:gd name="T34" fmla="*/ 20 w 40"/>
                <a:gd name="T35" fmla="*/ 68 h 128"/>
                <a:gd name="T36" fmla="*/ 16 w 40"/>
                <a:gd name="T37" fmla="*/ 68 h 128"/>
                <a:gd name="T38" fmla="*/ 16 w 40"/>
                <a:gd name="T39" fmla="*/ 12 h 128"/>
                <a:gd name="T40" fmla="*/ 24 w 40"/>
                <a:gd name="T41" fmla="*/ 116 h 128"/>
                <a:gd name="T42" fmla="*/ 20 w 40"/>
                <a:gd name="T43" fmla="*/ 120 h 128"/>
                <a:gd name="T44" fmla="*/ 16 w 40"/>
                <a:gd name="T45" fmla="*/ 116 h 128"/>
                <a:gd name="T46" fmla="*/ 16 w 40"/>
                <a:gd name="T47" fmla="*/ 108 h 128"/>
                <a:gd name="T48" fmla="*/ 20 w 40"/>
                <a:gd name="T49" fmla="*/ 108 h 128"/>
                <a:gd name="T50" fmla="*/ 24 w 40"/>
                <a:gd name="T51" fmla="*/ 108 h 128"/>
                <a:gd name="T52" fmla="*/ 24 w 40"/>
                <a:gd name="T53" fmla="*/ 116 h 128"/>
                <a:gd name="T54" fmla="*/ 31 w 40"/>
                <a:gd name="T55" fmla="*/ 91 h 128"/>
                <a:gd name="T56" fmla="*/ 31 w 40"/>
                <a:gd name="T57" fmla="*/ 92 h 128"/>
                <a:gd name="T58" fmla="*/ 30 w 40"/>
                <a:gd name="T59" fmla="*/ 95 h 128"/>
                <a:gd name="T60" fmla="*/ 30 w 40"/>
                <a:gd name="T61" fmla="*/ 95 h 128"/>
                <a:gd name="T62" fmla="*/ 27 w 40"/>
                <a:gd name="T63" fmla="*/ 98 h 128"/>
                <a:gd name="T64" fmla="*/ 27 w 40"/>
                <a:gd name="T65" fmla="*/ 98 h 128"/>
                <a:gd name="T66" fmla="*/ 24 w 40"/>
                <a:gd name="T67" fmla="*/ 99 h 128"/>
                <a:gd name="T68" fmla="*/ 20 w 40"/>
                <a:gd name="T69" fmla="*/ 100 h 128"/>
                <a:gd name="T70" fmla="*/ 16 w 40"/>
                <a:gd name="T71" fmla="*/ 99 h 128"/>
                <a:gd name="T72" fmla="*/ 13 w 40"/>
                <a:gd name="T73" fmla="*/ 98 h 128"/>
                <a:gd name="T74" fmla="*/ 13 w 40"/>
                <a:gd name="T75" fmla="*/ 98 h 128"/>
                <a:gd name="T76" fmla="*/ 10 w 40"/>
                <a:gd name="T77" fmla="*/ 95 h 128"/>
                <a:gd name="T78" fmla="*/ 10 w 40"/>
                <a:gd name="T79" fmla="*/ 95 h 128"/>
                <a:gd name="T80" fmla="*/ 9 w 40"/>
                <a:gd name="T81" fmla="*/ 92 h 128"/>
                <a:gd name="T82" fmla="*/ 9 w 40"/>
                <a:gd name="T83" fmla="*/ 91 h 128"/>
                <a:gd name="T84" fmla="*/ 8 w 40"/>
                <a:gd name="T85" fmla="*/ 88 h 128"/>
                <a:gd name="T86" fmla="*/ 9 w 40"/>
                <a:gd name="T87" fmla="*/ 85 h 128"/>
                <a:gd name="T88" fmla="*/ 9 w 40"/>
                <a:gd name="T89" fmla="*/ 84 h 128"/>
                <a:gd name="T90" fmla="*/ 10 w 40"/>
                <a:gd name="T91" fmla="*/ 81 h 128"/>
                <a:gd name="T92" fmla="*/ 10 w 40"/>
                <a:gd name="T93" fmla="*/ 81 h 128"/>
                <a:gd name="T94" fmla="*/ 13 w 40"/>
                <a:gd name="T95" fmla="*/ 78 h 128"/>
                <a:gd name="T96" fmla="*/ 13 w 40"/>
                <a:gd name="T97" fmla="*/ 78 h 128"/>
                <a:gd name="T98" fmla="*/ 16 w 40"/>
                <a:gd name="T99" fmla="*/ 77 h 128"/>
                <a:gd name="T100" fmla="*/ 20 w 40"/>
                <a:gd name="T101" fmla="*/ 76 h 128"/>
                <a:gd name="T102" fmla="*/ 24 w 40"/>
                <a:gd name="T103" fmla="*/ 77 h 128"/>
                <a:gd name="T104" fmla="*/ 27 w 40"/>
                <a:gd name="T105" fmla="*/ 78 h 128"/>
                <a:gd name="T106" fmla="*/ 27 w 40"/>
                <a:gd name="T107" fmla="*/ 78 h 128"/>
                <a:gd name="T108" fmla="*/ 30 w 40"/>
                <a:gd name="T109" fmla="*/ 81 h 128"/>
                <a:gd name="T110" fmla="*/ 30 w 40"/>
                <a:gd name="T111" fmla="*/ 81 h 128"/>
                <a:gd name="T112" fmla="*/ 31 w 40"/>
                <a:gd name="T113" fmla="*/ 84 h 128"/>
                <a:gd name="T114" fmla="*/ 31 w 40"/>
                <a:gd name="T115" fmla="*/ 85 h 128"/>
                <a:gd name="T116" fmla="*/ 32 w 40"/>
                <a:gd name="T117" fmla="*/ 88 h 128"/>
                <a:gd name="T118" fmla="*/ 31 w 40"/>
                <a:gd name="T119" fmla="*/ 9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0" h="128">
                  <a:moveTo>
                    <a:pt x="32" y="7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5"/>
                    <a:pt x="27" y="0"/>
                    <a:pt x="20" y="0"/>
                  </a:cubicBezTo>
                  <a:cubicBezTo>
                    <a:pt x="13" y="0"/>
                    <a:pt x="8" y="5"/>
                    <a:pt x="8" y="12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3" y="76"/>
                    <a:pt x="0" y="81"/>
                    <a:pt x="0" y="88"/>
                  </a:cubicBezTo>
                  <a:cubicBezTo>
                    <a:pt x="0" y="95"/>
                    <a:pt x="3" y="100"/>
                    <a:pt x="8" y="104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23"/>
                    <a:pt x="13" y="128"/>
                    <a:pt x="20" y="128"/>
                  </a:cubicBezTo>
                  <a:cubicBezTo>
                    <a:pt x="27" y="128"/>
                    <a:pt x="32" y="123"/>
                    <a:pt x="32" y="116"/>
                  </a:cubicBezTo>
                  <a:cubicBezTo>
                    <a:pt x="32" y="104"/>
                    <a:pt x="32" y="104"/>
                    <a:pt x="32" y="104"/>
                  </a:cubicBezTo>
                  <a:cubicBezTo>
                    <a:pt x="37" y="100"/>
                    <a:pt x="40" y="95"/>
                    <a:pt x="40" y="88"/>
                  </a:cubicBezTo>
                  <a:cubicBezTo>
                    <a:pt x="40" y="81"/>
                    <a:pt x="37" y="76"/>
                    <a:pt x="32" y="72"/>
                  </a:cubicBezTo>
                  <a:close/>
                  <a:moveTo>
                    <a:pt x="16" y="12"/>
                  </a:moveTo>
                  <a:cubicBezTo>
                    <a:pt x="16" y="10"/>
                    <a:pt x="18" y="8"/>
                    <a:pt x="20" y="8"/>
                  </a:cubicBezTo>
                  <a:cubicBezTo>
                    <a:pt x="22" y="8"/>
                    <a:pt x="24" y="10"/>
                    <a:pt x="24" y="12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3" y="68"/>
                    <a:pt x="21" y="68"/>
                    <a:pt x="20" y="68"/>
                  </a:cubicBezTo>
                  <a:cubicBezTo>
                    <a:pt x="19" y="68"/>
                    <a:pt x="17" y="68"/>
                    <a:pt x="16" y="68"/>
                  </a:cubicBezTo>
                  <a:lnTo>
                    <a:pt x="16" y="12"/>
                  </a:lnTo>
                  <a:close/>
                  <a:moveTo>
                    <a:pt x="24" y="116"/>
                  </a:moveTo>
                  <a:cubicBezTo>
                    <a:pt x="24" y="118"/>
                    <a:pt x="22" y="120"/>
                    <a:pt x="20" y="120"/>
                  </a:cubicBezTo>
                  <a:cubicBezTo>
                    <a:pt x="18" y="120"/>
                    <a:pt x="16" y="118"/>
                    <a:pt x="16" y="116"/>
                  </a:cubicBezTo>
                  <a:cubicBezTo>
                    <a:pt x="16" y="108"/>
                    <a:pt x="16" y="108"/>
                    <a:pt x="16" y="108"/>
                  </a:cubicBezTo>
                  <a:cubicBezTo>
                    <a:pt x="17" y="108"/>
                    <a:pt x="19" y="108"/>
                    <a:pt x="20" y="108"/>
                  </a:cubicBezTo>
                  <a:cubicBezTo>
                    <a:pt x="21" y="108"/>
                    <a:pt x="23" y="108"/>
                    <a:pt x="24" y="108"/>
                  </a:cubicBezTo>
                  <a:lnTo>
                    <a:pt x="24" y="116"/>
                  </a:lnTo>
                  <a:close/>
                  <a:moveTo>
                    <a:pt x="31" y="91"/>
                  </a:moveTo>
                  <a:cubicBezTo>
                    <a:pt x="31" y="92"/>
                    <a:pt x="31" y="92"/>
                    <a:pt x="31" y="92"/>
                  </a:cubicBezTo>
                  <a:cubicBezTo>
                    <a:pt x="31" y="93"/>
                    <a:pt x="30" y="94"/>
                    <a:pt x="30" y="95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29" y="96"/>
                    <a:pt x="28" y="97"/>
                    <a:pt x="27" y="98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6" y="98"/>
                    <a:pt x="25" y="99"/>
                    <a:pt x="24" y="99"/>
                  </a:cubicBezTo>
                  <a:cubicBezTo>
                    <a:pt x="23" y="100"/>
                    <a:pt x="21" y="100"/>
                    <a:pt x="20" y="100"/>
                  </a:cubicBezTo>
                  <a:cubicBezTo>
                    <a:pt x="19" y="100"/>
                    <a:pt x="17" y="100"/>
                    <a:pt x="16" y="99"/>
                  </a:cubicBezTo>
                  <a:cubicBezTo>
                    <a:pt x="15" y="99"/>
                    <a:pt x="14" y="98"/>
                    <a:pt x="13" y="98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2" y="97"/>
                    <a:pt x="11" y="96"/>
                    <a:pt x="10" y="95"/>
                  </a:cubicBezTo>
                  <a:cubicBezTo>
                    <a:pt x="10" y="95"/>
                    <a:pt x="10" y="95"/>
                    <a:pt x="10" y="95"/>
                  </a:cubicBezTo>
                  <a:cubicBezTo>
                    <a:pt x="10" y="94"/>
                    <a:pt x="9" y="93"/>
                    <a:pt x="9" y="92"/>
                  </a:cubicBezTo>
                  <a:cubicBezTo>
                    <a:pt x="9" y="92"/>
                    <a:pt x="9" y="92"/>
                    <a:pt x="9" y="91"/>
                  </a:cubicBezTo>
                  <a:cubicBezTo>
                    <a:pt x="8" y="90"/>
                    <a:pt x="8" y="89"/>
                    <a:pt x="8" y="88"/>
                  </a:cubicBezTo>
                  <a:cubicBezTo>
                    <a:pt x="8" y="87"/>
                    <a:pt x="8" y="86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10" y="82"/>
                    <a:pt x="10" y="81"/>
                  </a:cubicBezTo>
                  <a:cubicBezTo>
                    <a:pt x="10" y="81"/>
                    <a:pt x="10" y="81"/>
                    <a:pt x="10" y="81"/>
                  </a:cubicBezTo>
                  <a:cubicBezTo>
                    <a:pt x="11" y="80"/>
                    <a:pt x="12" y="79"/>
                    <a:pt x="13" y="78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8"/>
                    <a:pt x="15" y="77"/>
                    <a:pt x="16" y="77"/>
                  </a:cubicBezTo>
                  <a:cubicBezTo>
                    <a:pt x="17" y="76"/>
                    <a:pt x="19" y="76"/>
                    <a:pt x="20" y="76"/>
                  </a:cubicBezTo>
                  <a:cubicBezTo>
                    <a:pt x="21" y="76"/>
                    <a:pt x="23" y="76"/>
                    <a:pt x="24" y="77"/>
                  </a:cubicBezTo>
                  <a:cubicBezTo>
                    <a:pt x="25" y="77"/>
                    <a:pt x="26" y="78"/>
                    <a:pt x="27" y="78"/>
                  </a:cubicBezTo>
                  <a:cubicBezTo>
                    <a:pt x="27" y="78"/>
                    <a:pt x="27" y="78"/>
                    <a:pt x="27" y="78"/>
                  </a:cubicBezTo>
                  <a:cubicBezTo>
                    <a:pt x="28" y="79"/>
                    <a:pt x="29" y="80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2"/>
                    <a:pt x="31" y="83"/>
                    <a:pt x="31" y="84"/>
                  </a:cubicBezTo>
                  <a:cubicBezTo>
                    <a:pt x="31" y="84"/>
                    <a:pt x="31" y="84"/>
                    <a:pt x="31" y="85"/>
                  </a:cubicBezTo>
                  <a:cubicBezTo>
                    <a:pt x="32" y="86"/>
                    <a:pt x="32" y="87"/>
                    <a:pt x="32" y="88"/>
                  </a:cubicBezTo>
                  <a:cubicBezTo>
                    <a:pt x="32" y="89"/>
                    <a:pt x="32" y="90"/>
                    <a:pt x="31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id-ID">
                <a:cs typeface="+mn-ea"/>
                <a:sym typeface="+mn-lt"/>
              </a:endParaRPr>
            </a:p>
          </p:txBody>
        </p:sp>
      </p:grpSp>
      <p:sp>
        <p:nvSpPr>
          <p:cNvPr id="101" name="Freeform 176"/>
          <p:cNvSpPr>
            <a:spLocks noChangeAspect="1" noEditPoints="1"/>
          </p:cNvSpPr>
          <p:nvPr/>
        </p:nvSpPr>
        <p:spPr bwMode="auto">
          <a:xfrm>
            <a:off x="4512737" y="4246016"/>
            <a:ext cx="370486" cy="288000"/>
          </a:xfrm>
          <a:custGeom>
            <a:avLst/>
            <a:gdLst>
              <a:gd name="T0" fmla="*/ 103 w 112"/>
              <a:gd name="T1" fmla="*/ 86 h 87"/>
              <a:gd name="T2" fmla="*/ 100 w 112"/>
              <a:gd name="T3" fmla="*/ 87 h 87"/>
              <a:gd name="T4" fmla="*/ 12 w 112"/>
              <a:gd name="T5" fmla="*/ 87 h 87"/>
              <a:gd name="T6" fmla="*/ 9 w 112"/>
              <a:gd name="T7" fmla="*/ 86 h 87"/>
              <a:gd name="T8" fmla="*/ 0 w 112"/>
              <a:gd name="T9" fmla="*/ 56 h 87"/>
              <a:gd name="T10" fmla="*/ 56 w 112"/>
              <a:gd name="T11" fmla="*/ 0 h 87"/>
              <a:gd name="T12" fmla="*/ 112 w 112"/>
              <a:gd name="T13" fmla="*/ 56 h 87"/>
              <a:gd name="T14" fmla="*/ 103 w 112"/>
              <a:gd name="T15" fmla="*/ 86 h 87"/>
              <a:gd name="T16" fmla="*/ 16 w 112"/>
              <a:gd name="T17" fmla="*/ 48 h 87"/>
              <a:gd name="T18" fmla="*/ 8 w 112"/>
              <a:gd name="T19" fmla="*/ 56 h 87"/>
              <a:gd name="T20" fmla="*/ 16 w 112"/>
              <a:gd name="T21" fmla="*/ 64 h 87"/>
              <a:gd name="T22" fmla="*/ 24 w 112"/>
              <a:gd name="T23" fmla="*/ 56 h 87"/>
              <a:gd name="T24" fmla="*/ 16 w 112"/>
              <a:gd name="T25" fmla="*/ 48 h 87"/>
              <a:gd name="T26" fmla="*/ 28 w 112"/>
              <a:gd name="T27" fmla="*/ 20 h 87"/>
              <a:gd name="T28" fmla="*/ 20 w 112"/>
              <a:gd name="T29" fmla="*/ 28 h 87"/>
              <a:gd name="T30" fmla="*/ 28 w 112"/>
              <a:gd name="T31" fmla="*/ 36 h 87"/>
              <a:gd name="T32" fmla="*/ 36 w 112"/>
              <a:gd name="T33" fmla="*/ 28 h 87"/>
              <a:gd name="T34" fmla="*/ 28 w 112"/>
              <a:gd name="T35" fmla="*/ 20 h 87"/>
              <a:gd name="T36" fmla="*/ 69 w 112"/>
              <a:gd name="T37" fmla="*/ 34 h 87"/>
              <a:gd name="T38" fmla="*/ 66 w 112"/>
              <a:gd name="T39" fmla="*/ 29 h 87"/>
              <a:gd name="T40" fmla="*/ 61 w 112"/>
              <a:gd name="T41" fmla="*/ 32 h 87"/>
              <a:gd name="T42" fmla="*/ 55 w 112"/>
              <a:gd name="T43" fmla="*/ 56 h 87"/>
              <a:gd name="T44" fmla="*/ 44 w 112"/>
              <a:gd name="T45" fmla="*/ 64 h 87"/>
              <a:gd name="T46" fmla="*/ 53 w 112"/>
              <a:gd name="T47" fmla="*/ 79 h 87"/>
              <a:gd name="T48" fmla="*/ 68 w 112"/>
              <a:gd name="T49" fmla="*/ 71 h 87"/>
              <a:gd name="T50" fmla="*/ 63 w 112"/>
              <a:gd name="T51" fmla="*/ 58 h 87"/>
              <a:gd name="T52" fmla="*/ 69 w 112"/>
              <a:gd name="T53" fmla="*/ 34 h 87"/>
              <a:gd name="T54" fmla="*/ 56 w 112"/>
              <a:gd name="T55" fmla="*/ 8 h 87"/>
              <a:gd name="T56" fmla="*/ 48 w 112"/>
              <a:gd name="T57" fmla="*/ 16 h 87"/>
              <a:gd name="T58" fmla="*/ 56 w 112"/>
              <a:gd name="T59" fmla="*/ 24 h 87"/>
              <a:gd name="T60" fmla="*/ 64 w 112"/>
              <a:gd name="T61" fmla="*/ 16 h 87"/>
              <a:gd name="T62" fmla="*/ 56 w 112"/>
              <a:gd name="T63" fmla="*/ 8 h 87"/>
              <a:gd name="T64" fmla="*/ 84 w 112"/>
              <a:gd name="T65" fmla="*/ 20 h 87"/>
              <a:gd name="T66" fmla="*/ 76 w 112"/>
              <a:gd name="T67" fmla="*/ 28 h 87"/>
              <a:gd name="T68" fmla="*/ 84 w 112"/>
              <a:gd name="T69" fmla="*/ 36 h 87"/>
              <a:gd name="T70" fmla="*/ 92 w 112"/>
              <a:gd name="T71" fmla="*/ 28 h 87"/>
              <a:gd name="T72" fmla="*/ 84 w 112"/>
              <a:gd name="T73" fmla="*/ 20 h 87"/>
              <a:gd name="T74" fmla="*/ 96 w 112"/>
              <a:gd name="T75" fmla="*/ 48 h 87"/>
              <a:gd name="T76" fmla="*/ 88 w 112"/>
              <a:gd name="T77" fmla="*/ 56 h 87"/>
              <a:gd name="T78" fmla="*/ 96 w 112"/>
              <a:gd name="T79" fmla="*/ 64 h 87"/>
              <a:gd name="T80" fmla="*/ 104 w 112"/>
              <a:gd name="T81" fmla="*/ 56 h 87"/>
              <a:gd name="T82" fmla="*/ 96 w 112"/>
              <a:gd name="T83" fmla="*/ 4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12" h="87">
                <a:moveTo>
                  <a:pt x="103" y="86"/>
                </a:moveTo>
                <a:cubicBezTo>
                  <a:pt x="102" y="87"/>
                  <a:pt x="101" y="87"/>
                  <a:pt x="100" y="87"/>
                </a:cubicBezTo>
                <a:cubicBezTo>
                  <a:pt x="12" y="87"/>
                  <a:pt x="12" y="87"/>
                  <a:pt x="12" y="87"/>
                </a:cubicBezTo>
                <a:cubicBezTo>
                  <a:pt x="11" y="87"/>
                  <a:pt x="10" y="87"/>
                  <a:pt x="9" y="86"/>
                </a:cubicBezTo>
                <a:cubicBezTo>
                  <a:pt x="3" y="77"/>
                  <a:pt x="0" y="66"/>
                  <a:pt x="0" y="56"/>
                </a:cubicBezTo>
                <a:cubicBezTo>
                  <a:pt x="0" y="25"/>
                  <a:pt x="25" y="0"/>
                  <a:pt x="56" y="0"/>
                </a:cubicBezTo>
                <a:cubicBezTo>
                  <a:pt x="87" y="0"/>
                  <a:pt x="112" y="25"/>
                  <a:pt x="112" y="56"/>
                </a:cubicBezTo>
                <a:cubicBezTo>
                  <a:pt x="112" y="66"/>
                  <a:pt x="109" y="77"/>
                  <a:pt x="103" y="86"/>
                </a:cubicBezTo>
                <a:close/>
                <a:moveTo>
                  <a:pt x="16" y="48"/>
                </a:moveTo>
                <a:cubicBezTo>
                  <a:pt x="12" y="48"/>
                  <a:pt x="8" y="51"/>
                  <a:pt x="8" y="56"/>
                </a:cubicBezTo>
                <a:cubicBezTo>
                  <a:pt x="8" y="60"/>
                  <a:pt x="12" y="64"/>
                  <a:pt x="16" y="64"/>
                </a:cubicBezTo>
                <a:cubicBezTo>
                  <a:pt x="20" y="64"/>
                  <a:pt x="24" y="60"/>
                  <a:pt x="24" y="56"/>
                </a:cubicBezTo>
                <a:cubicBezTo>
                  <a:pt x="24" y="51"/>
                  <a:pt x="20" y="48"/>
                  <a:pt x="16" y="48"/>
                </a:cubicBezTo>
                <a:close/>
                <a:moveTo>
                  <a:pt x="28" y="20"/>
                </a:moveTo>
                <a:cubicBezTo>
                  <a:pt x="24" y="20"/>
                  <a:pt x="20" y="23"/>
                  <a:pt x="20" y="28"/>
                </a:cubicBezTo>
                <a:cubicBezTo>
                  <a:pt x="20" y="32"/>
                  <a:pt x="24" y="36"/>
                  <a:pt x="28" y="36"/>
                </a:cubicBezTo>
                <a:cubicBezTo>
                  <a:pt x="32" y="36"/>
                  <a:pt x="36" y="32"/>
                  <a:pt x="36" y="28"/>
                </a:cubicBezTo>
                <a:cubicBezTo>
                  <a:pt x="36" y="23"/>
                  <a:pt x="32" y="20"/>
                  <a:pt x="28" y="20"/>
                </a:cubicBezTo>
                <a:close/>
                <a:moveTo>
                  <a:pt x="69" y="34"/>
                </a:moveTo>
                <a:cubicBezTo>
                  <a:pt x="69" y="32"/>
                  <a:pt x="68" y="29"/>
                  <a:pt x="66" y="29"/>
                </a:cubicBezTo>
                <a:cubicBezTo>
                  <a:pt x="64" y="28"/>
                  <a:pt x="62" y="30"/>
                  <a:pt x="61" y="32"/>
                </a:cubicBezTo>
                <a:cubicBezTo>
                  <a:pt x="55" y="56"/>
                  <a:pt x="55" y="56"/>
                  <a:pt x="55" y="56"/>
                </a:cubicBezTo>
                <a:cubicBezTo>
                  <a:pt x="50" y="56"/>
                  <a:pt x="46" y="59"/>
                  <a:pt x="44" y="64"/>
                </a:cubicBezTo>
                <a:cubicBezTo>
                  <a:pt x="43" y="71"/>
                  <a:pt x="47" y="77"/>
                  <a:pt x="53" y="79"/>
                </a:cubicBezTo>
                <a:cubicBezTo>
                  <a:pt x="59" y="81"/>
                  <a:pt x="66" y="77"/>
                  <a:pt x="68" y="71"/>
                </a:cubicBezTo>
                <a:cubicBezTo>
                  <a:pt x="69" y="66"/>
                  <a:pt x="67" y="60"/>
                  <a:pt x="63" y="58"/>
                </a:cubicBezTo>
                <a:lnTo>
                  <a:pt x="69" y="34"/>
                </a:lnTo>
                <a:close/>
                <a:moveTo>
                  <a:pt x="56" y="8"/>
                </a:moveTo>
                <a:cubicBezTo>
                  <a:pt x="52" y="8"/>
                  <a:pt x="48" y="11"/>
                  <a:pt x="48" y="16"/>
                </a:cubicBezTo>
                <a:cubicBezTo>
                  <a:pt x="48" y="20"/>
                  <a:pt x="52" y="24"/>
                  <a:pt x="56" y="24"/>
                </a:cubicBezTo>
                <a:cubicBezTo>
                  <a:pt x="60" y="24"/>
                  <a:pt x="64" y="20"/>
                  <a:pt x="64" y="16"/>
                </a:cubicBezTo>
                <a:cubicBezTo>
                  <a:pt x="64" y="11"/>
                  <a:pt x="60" y="8"/>
                  <a:pt x="56" y="8"/>
                </a:cubicBezTo>
                <a:close/>
                <a:moveTo>
                  <a:pt x="84" y="20"/>
                </a:moveTo>
                <a:cubicBezTo>
                  <a:pt x="79" y="20"/>
                  <a:pt x="76" y="23"/>
                  <a:pt x="76" y="28"/>
                </a:cubicBezTo>
                <a:cubicBezTo>
                  <a:pt x="76" y="32"/>
                  <a:pt x="79" y="36"/>
                  <a:pt x="84" y="36"/>
                </a:cubicBezTo>
                <a:cubicBezTo>
                  <a:pt x="88" y="36"/>
                  <a:pt x="92" y="32"/>
                  <a:pt x="92" y="28"/>
                </a:cubicBezTo>
                <a:cubicBezTo>
                  <a:pt x="92" y="23"/>
                  <a:pt x="88" y="20"/>
                  <a:pt x="84" y="20"/>
                </a:cubicBezTo>
                <a:close/>
                <a:moveTo>
                  <a:pt x="96" y="48"/>
                </a:moveTo>
                <a:cubicBezTo>
                  <a:pt x="91" y="48"/>
                  <a:pt x="88" y="51"/>
                  <a:pt x="88" y="56"/>
                </a:cubicBezTo>
                <a:cubicBezTo>
                  <a:pt x="88" y="60"/>
                  <a:pt x="91" y="64"/>
                  <a:pt x="96" y="64"/>
                </a:cubicBezTo>
                <a:cubicBezTo>
                  <a:pt x="100" y="64"/>
                  <a:pt x="104" y="60"/>
                  <a:pt x="104" y="56"/>
                </a:cubicBezTo>
                <a:cubicBezTo>
                  <a:pt x="104" y="51"/>
                  <a:pt x="100" y="48"/>
                  <a:pt x="96" y="48"/>
                </a:cubicBezTo>
                <a:close/>
              </a:path>
            </a:pathLst>
          </a:custGeom>
          <a:solidFill>
            <a:srgbClr val="7FC9EC"/>
          </a:solidFill>
          <a:ln>
            <a:noFill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en-US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7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7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2000"/>
                            </p:stCondLst>
                            <p:childTnLst>
                              <p:par>
                                <p:cTn id="1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75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7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0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7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7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4000"/>
                            </p:stCondLst>
                            <p:childTnLst>
                              <p:par>
                                <p:cTn id="16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  <p:bldP spid="27" grpId="0" animBg="1"/>
      <p:bldP spid="28" grpId="0" animBg="1"/>
      <p:bldP spid="2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56" grpId="0"/>
      <p:bldP spid="61" grpId="0" animBg="1"/>
      <p:bldP spid="86" grpId="0"/>
      <p:bldP spid="87" grpId="0"/>
      <p:bldP spid="88" grpId="0"/>
      <p:bldP spid="89" grpId="0"/>
      <p:bldP spid="90" grpId="0"/>
      <p:bldP spid="91" grpId="0"/>
      <p:bldP spid="92" grpId="0"/>
      <p:bldP spid="93" grpId="0"/>
      <p:bldP spid="94" grpId="0" animBg="1"/>
      <p:bldP spid="95" grpId="0" animBg="1"/>
      <p:bldP spid="96" grpId="0" animBg="1"/>
      <p:bldP spid="10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1404708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/>
              <a:t> </a:t>
            </a:r>
            <a:r>
              <a:rPr lang="zh-CN" altLang="en-US" dirty="0" smtClean="0"/>
              <a:t>命名规范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变量命名：匈牙利命名，属性</a:t>
            </a:r>
            <a:r>
              <a:rPr lang="en-US" altLang="zh-CN" dirty="0" smtClean="0"/>
              <a:t>+</a:t>
            </a:r>
            <a:r>
              <a:rPr lang="zh-CN" altLang="en-US" dirty="0" smtClean="0"/>
              <a:t>类型</a:t>
            </a:r>
            <a:r>
              <a:rPr lang="en-US" altLang="zh-CN" dirty="0" smtClean="0"/>
              <a:t>+</a:t>
            </a:r>
            <a:r>
              <a:rPr lang="zh-CN" altLang="en-US" dirty="0" smtClean="0"/>
              <a:t>描述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784198" y="2057399"/>
            <a:ext cx="188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rgbClr val="FFC000"/>
                </a:solidFill>
              </a:rPr>
              <a:t>m</a:t>
            </a:r>
            <a:r>
              <a:rPr lang="en-US" altLang="zh-CN" dirty="0" err="1" smtClean="0">
                <a:solidFill>
                  <a:schemeClr val="bg1"/>
                </a:solidFill>
              </a:rPr>
              <a:t>_bSetParameter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960411" y="2424112"/>
            <a:ext cx="0" cy="3143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819192" y="2806275"/>
          <a:ext cx="151281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060"/>
                <a:gridCol w="1162759"/>
              </a:tblGrid>
              <a:tr h="239363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m: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member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9363"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chemeClr val="bg1"/>
                          </a:solidFill>
                        </a:rPr>
                        <a:t>gs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global static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9363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ls: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local static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628684" y="2057399"/>
            <a:ext cx="188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solidFill>
                  <a:schemeClr val="bg1"/>
                </a:solidFill>
              </a:rPr>
              <a:t>m_</a:t>
            </a:r>
            <a:r>
              <a:rPr lang="en-US" altLang="zh-CN" dirty="0" err="1" smtClean="0">
                <a:solidFill>
                  <a:srgbClr val="FFC000"/>
                </a:solidFill>
              </a:rPr>
              <a:t>b</a:t>
            </a:r>
            <a:r>
              <a:rPr lang="en-US" altLang="zh-CN" dirty="0" err="1" smtClean="0">
                <a:solidFill>
                  <a:schemeClr val="bg1"/>
                </a:solidFill>
              </a:rPr>
              <a:t>SetParameter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076372" y="2424112"/>
            <a:ext cx="0" cy="314325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3663678" y="2806275"/>
          <a:ext cx="1802072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6992"/>
                <a:gridCol w="1385080"/>
              </a:tblGrid>
              <a:tr h="304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b: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10160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bool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i: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chemeClr val="bg1"/>
                          </a:solidFill>
                        </a:rPr>
                        <a:t>int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/long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f: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float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d: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double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c: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char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00">
                <a:tc>
                  <a:txBody>
                    <a:bodyPr/>
                    <a:lstStyle/>
                    <a:p>
                      <a:r>
                        <a:rPr lang="en-US" altLang="zh-CN" sz="1400" dirty="0" err="1" smtClean="0">
                          <a:solidFill>
                            <a:schemeClr val="bg1"/>
                          </a:solidFill>
                        </a:rPr>
                        <a:t>str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: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string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v: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vector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l:</a:t>
                      </a:r>
                      <a:endParaRPr lang="en-US" altLang="zh-CN" sz="1400" dirty="0" smtClean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</a:rPr>
                        <a:t>list</a:t>
                      </a:r>
                      <a:endParaRPr lang="zh-CN" altLang="en-US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4000">
                <a:tc>
                  <a:txBody>
                    <a:bodyPr/>
                    <a:lstStyle/>
                    <a:p>
                      <a:r>
                        <a:rPr lang="en-US" altLang="zh-CN" sz="1400" dirty="0" smtClean="0">
                          <a:solidFill>
                            <a:srgbClr val="FFC000"/>
                          </a:solidFill>
                        </a:rPr>
                        <a:t>p:</a:t>
                      </a:r>
                      <a:endParaRPr lang="en-US" altLang="zh-CN" sz="1400" dirty="0" smtClean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>
                          <a:solidFill>
                            <a:srgbClr val="FFC000"/>
                          </a:solidFill>
                        </a:rPr>
                        <a:t>*</a:t>
                      </a:r>
                      <a:r>
                        <a:rPr lang="en-US" altLang="zh-CN" sz="1400" dirty="0" smtClean="0">
                          <a:solidFill>
                            <a:srgbClr val="FFC000"/>
                          </a:solidFill>
                        </a:rPr>
                        <a:t>point </a:t>
                      </a:r>
                      <a:endParaRPr lang="zh-CN" altLang="en-US" sz="1400" dirty="0">
                        <a:solidFill>
                          <a:srgbClr val="FFC000"/>
                        </a:solidFill>
                      </a:endParaRP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grpSp>
        <p:nvGrpSpPr>
          <p:cNvPr id="20" name="组合 19"/>
          <p:cNvGrpSpPr/>
          <p:nvPr/>
        </p:nvGrpSpPr>
        <p:grpSpPr>
          <a:xfrm>
            <a:off x="6135024" y="2057399"/>
            <a:ext cx="3766214" cy="2133871"/>
            <a:chOff x="5198418" y="2090737"/>
            <a:chExt cx="3766214" cy="2133871"/>
          </a:xfrm>
        </p:grpSpPr>
        <p:sp>
          <p:nvSpPr>
            <p:cNvPr id="13" name="文本框 12"/>
            <p:cNvSpPr txBox="1"/>
            <p:nvPr/>
          </p:nvSpPr>
          <p:spPr>
            <a:xfrm>
              <a:off x="5198418" y="2090737"/>
              <a:ext cx="18820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</a:rPr>
                <a:t>m_</a:t>
              </a:r>
              <a:r>
                <a:rPr lang="en-US" altLang="zh-CN" dirty="0" err="1" smtClean="0">
                  <a:solidFill>
                    <a:schemeClr val="bg2"/>
                  </a:solidFill>
                </a:rPr>
                <a:t>b</a:t>
              </a:r>
              <a:r>
                <a:rPr lang="en-US" altLang="zh-CN" dirty="0" err="1" smtClean="0">
                  <a:solidFill>
                    <a:srgbClr val="FFC000"/>
                  </a:solidFill>
                </a:rPr>
                <a:t>S</a:t>
              </a:r>
              <a:r>
                <a:rPr lang="en-US" altLang="zh-CN" dirty="0" err="1" smtClean="0">
                  <a:solidFill>
                    <a:schemeClr val="bg1"/>
                  </a:solidFill>
                </a:rPr>
                <a:t>et</a:t>
              </a:r>
              <a:r>
                <a:rPr lang="en-US" altLang="zh-CN" dirty="0" err="1" smtClean="0">
                  <a:solidFill>
                    <a:srgbClr val="FFC000"/>
                  </a:solidFill>
                </a:rPr>
                <a:t>P</a:t>
              </a:r>
              <a:r>
                <a:rPr lang="en-US" altLang="zh-CN" dirty="0" err="1" smtClean="0">
                  <a:solidFill>
                    <a:schemeClr val="bg1"/>
                  </a:solidFill>
                </a:rPr>
                <a:t>arameter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5760413" y="2457450"/>
              <a:ext cx="0" cy="314325"/>
            </a:xfrm>
            <a:prstGeom prst="straightConnector1">
              <a:avLst/>
            </a:prstGeom>
            <a:ln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5548312" y="2839613"/>
              <a:ext cx="3416320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全称，首字母大写，除非约定俗称的简写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GPS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BDS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GAL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Num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Vec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endPara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Para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Fig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Info</a:t>
              </a:r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1048965" y="4100219"/>
            <a:ext cx="15822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bSetParameter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784198" y="4481962"/>
            <a:ext cx="2036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局部变量定义，没有</a:t>
            </a:r>
            <a:r>
              <a:rPr lang="en-US" altLang="zh-CN" sz="1400" b="1" dirty="0" smtClean="0"/>
              <a:t>m_</a:t>
            </a:r>
            <a:endParaRPr lang="zh-CN" altLang="en-US" sz="1400" b="1" dirty="0"/>
          </a:p>
        </p:txBody>
      </p:sp>
      <p:sp>
        <p:nvSpPr>
          <p:cNvPr id="19" name="矩形 18"/>
          <p:cNvSpPr/>
          <p:nvPr/>
        </p:nvSpPr>
        <p:spPr>
          <a:xfrm>
            <a:off x="674661" y="4000500"/>
            <a:ext cx="2228850" cy="9810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7456077" y="1014621"/>
            <a:ext cx="23647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solidFill>
                  <a:srgbClr val="FFC000"/>
                </a:solidFill>
              </a:rPr>
              <a:t>所有变量必须初始化</a:t>
            </a:r>
            <a:endParaRPr lang="en-US" altLang="zh-CN" sz="1600" b="1" dirty="0" smtClean="0">
              <a:solidFill>
                <a:srgbClr val="FFC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1600" b="1" dirty="0" smtClean="0">
                <a:solidFill>
                  <a:srgbClr val="FFC000"/>
                </a:solidFill>
              </a:rPr>
              <a:t>double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用</a:t>
            </a:r>
            <a:r>
              <a:rPr lang="en-US" altLang="zh-CN" sz="1600" b="1" dirty="0" smtClean="0">
                <a:solidFill>
                  <a:srgbClr val="FFC000"/>
                </a:solidFill>
              </a:rPr>
              <a:t>'0.0</a:t>
            </a:r>
            <a:r>
              <a:rPr lang="en-US" altLang="zh-CN" sz="1600" b="1" dirty="0">
                <a:solidFill>
                  <a:srgbClr val="FFC000"/>
                </a:solidFill>
              </a:rPr>
              <a:t>'</a:t>
            </a:r>
            <a:r>
              <a:rPr lang="zh-CN" altLang="en-US" sz="1600" b="1" dirty="0" smtClean="0">
                <a:solidFill>
                  <a:srgbClr val="FFC000"/>
                </a:solidFill>
              </a:rPr>
              <a:t>，不要</a:t>
            </a:r>
            <a:r>
              <a:rPr lang="zh-CN" altLang="en-US" sz="1600" b="1" dirty="0">
                <a:solidFill>
                  <a:srgbClr val="FFC000"/>
                </a:solidFill>
              </a:rPr>
              <a:t>写</a:t>
            </a:r>
            <a:r>
              <a:rPr lang="en-US" altLang="zh-CN" sz="1600" b="1" dirty="0">
                <a:solidFill>
                  <a:srgbClr val="FFC000"/>
                </a:solidFill>
              </a:rPr>
              <a:t>'0'</a:t>
            </a:r>
            <a:endParaRPr lang="zh-CN" altLang="en-US" sz="1600" b="1" dirty="0">
              <a:solidFill>
                <a:srgbClr val="FFC000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28263" y="4360008"/>
            <a:ext cx="34024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600" dirty="0" err="1" smtClean="0"/>
              <a:t>i,j,k,m,n,l</a:t>
            </a:r>
            <a:r>
              <a:rPr lang="en-US" altLang="zh-CN" sz="1600" dirty="0" smtClean="0"/>
              <a:t>: </a:t>
            </a:r>
            <a:r>
              <a:rPr lang="zh-CN" altLang="en-US" sz="1600" dirty="0" smtClean="0"/>
              <a:t>通常用于循环变量</a:t>
            </a:r>
            <a:endParaRPr lang="en-US" altLang="zh-CN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zh-CN" altLang="en-US" sz="1600" dirty="0" smtClean="0"/>
              <a:t>单个变量名字用小写，</a:t>
            </a:r>
            <a:r>
              <a:rPr lang="en-US" altLang="zh-CN" sz="1600" dirty="0"/>
              <a:t>parameter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1404708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/>
              <a:t> </a:t>
            </a:r>
            <a:r>
              <a:rPr lang="zh-CN" altLang="en-US" dirty="0" smtClean="0"/>
              <a:t>命名规范</a:t>
            </a:r>
            <a:endParaRPr lang="en-US" altLang="zh-CN" dirty="0" smtClean="0"/>
          </a:p>
          <a:p>
            <a:pPr lvl="1"/>
            <a:r>
              <a:rPr lang="zh-CN" altLang="en-US" dirty="0"/>
              <a:t>函数</a:t>
            </a:r>
            <a:r>
              <a:rPr lang="zh-CN" altLang="en-US" dirty="0" smtClean="0"/>
              <a:t>命名：动词</a:t>
            </a:r>
            <a:r>
              <a:rPr lang="en-US" altLang="zh-CN" dirty="0" smtClean="0"/>
              <a:t>+</a:t>
            </a:r>
            <a:r>
              <a:rPr lang="zh-CN" altLang="en-US" dirty="0" smtClean="0"/>
              <a:t>对象名词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457807" y="1946877"/>
            <a:ext cx="71213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ProduceApplePhone</a:t>
            </a:r>
            <a:r>
              <a:rPr lang="en-US" altLang="zh-CN" dirty="0"/>
              <a:t> (</a:t>
            </a:r>
            <a:r>
              <a:rPr lang="en-US" altLang="zh-CN" dirty="0" err="1"/>
              <a:t>const</a:t>
            </a:r>
            <a:r>
              <a:rPr lang="en-US" altLang="zh-CN" dirty="0"/>
              <a:t> </a:t>
            </a:r>
            <a:r>
              <a:rPr lang="en-US" altLang="zh-CN" dirty="0" err="1"/>
              <a:t>int</a:t>
            </a:r>
            <a:r>
              <a:rPr lang="en-US" altLang="zh-CN" dirty="0"/>
              <a:t> Input,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smtClean="0"/>
              <a:t>Output,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*p1,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&amp;p2, 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= 0)</a:t>
            </a:r>
            <a:endParaRPr lang="zh-CN" altLang="en-US" dirty="0"/>
          </a:p>
        </p:txBody>
      </p:sp>
      <p:cxnSp>
        <p:nvCxnSpPr>
          <p:cNvPr id="21" name="直接箭头连接符 20"/>
          <p:cNvCxnSpPr/>
          <p:nvPr/>
        </p:nvCxnSpPr>
        <p:spPr>
          <a:xfrm>
            <a:off x="2586038" y="2317771"/>
            <a:ext cx="0" cy="4143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044864" y="2730547"/>
            <a:ext cx="10823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首字母大写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817241" y="3088608"/>
            <a:ext cx="1610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setApplePhone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1817241" y="3402854"/>
            <a:ext cx="1627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g</a:t>
            </a:r>
            <a:r>
              <a:rPr lang="en-US" altLang="zh-CN" dirty="0" err="1" smtClean="0"/>
              <a:t>etApplePhone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817241" y="3717100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initApplePhone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817241" y="4031346"/>
            <a:ext cx="1786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clearApplePhone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817241" y="4345592"/>
            <a:ext cx="1653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runApplePhone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881618" y="3695437"/>
            <a:ext cx="96678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 smtClean="0"/>
              <a:t>这些流程化动作一般用小写</a:t>
            </a:r>
            <a:endParaRPr lang="zh-CN" altLang="en-US" sz="1400" dirty="0"/>
          </a:p>
        </p:txBody>
      </p:sp>
      <p:cxnSp>
        <p:nvCxnSpPr>
          <p:cNvPr id="29" name="直接箭头连接符 28"/>
          <p:cNvCxnSpPr/>
          <p:nvPr/>
        </p:nvCxnSpPr>
        <p:spPr>
          <a:xfrm>
            <a:off x="4852988" y="2317771"/>
            <a:ext cx="0" cy="4143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3950337" y="2730547"/>
            <a:ext cx="180530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const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区分输入输出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箭头连接符 31"/>
          <p:cNvCxnSpPr/>
          <p:nvPr/>
        </p:nvCxnSpPr>
        <p:spPr>
          <a:xfrm>
            <a:off x="7472363" y="2317771"/>
            <a:ext cx="0" cy="4143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250624" y="2730547"/>
            <a:ext cx="323678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指针和引用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函数内部修改后，外部变量值跟着修改</a:t>
            </a:r>
            <a:endParaRPr lang="zh-CN" altLang="en-US" sz="1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8243888" y="2317771"/>
            <a:ext cx="0" cy="41433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817241" y="4659838"/>
            <a:ext cx="17541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readApplePhone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1817241" y="4974084"/>
            <a:ext cx="1817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writeApplePhone</a:t>
            </a:r>
            <a:endParaRPr lang="zh-CN" altLang="en-US" dirty="0"/>
          </a:p>
        </p:txBody>
      </p:sp>
      <p:sp>
        <p:nvSpPr>
          <p:cNvPr id="40" name="任意多边形 39"/>
          <p:cNvSpPr/>
          <p:nvPr/>
        </p:nvSpPr>
        <p:spPr>
          <a:xfrm>
            <a:off x="8591550" y="2281238"/>
            <a:ext cx="1239903" cy="1852612"/>
          </a:xfrm>
          <a:custGeom>
            <a:avLst/>
            <a:gdLst>
              <a:gd name="connsiteX0" fmla="*/ 585788 w 1239903"/>
              <a:gd name="connsiteY0" fmla="*/ 0 h 1852612"/>
              <a:gd name="connsiteX1" fmla="*/ 1223963 w 1239903"/>
              <a:gd name="connsiteY1" fmla="*/ 1390650 h 1852612"/>
              <a:gd name="connsiteX2" fmla="*/ 0 w 1239903"/>
              <a:gd name="connsiteY2" fmla="*/ 1852612 h 1852612"/>
              <a:gd name="connsiteX3" fmla="*/ 0 w 1239903"/>
              <a:gd name="connsiteY3" fmla="*/ 1852612 h 1852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9903" h="1852612">
                <a:moveTo>
                  <a:pt x="585788" y="0"/>
                </a:moveTo>
                <a:cubicBezTo>
                  <a:pt x="953691" y="540940"/>
                  <a:pt x="1321594" y="1081881"/>
                  <a:pt x="1223963" y="1390650"/>
                </a:cubicBezTo>
                <a:cubicBezTo>
                  <a:pt x="1126332" y="1699419"/>
                  <a:pt x="0" y="1852612"/>
                  <a:pt x="0" y="1852612"/>
                </a:cubicBezTo>
                <a:lnTo>
                  <a:pt x="0" y="1852612"/>
                </a:lnTo>
              </a:path>
            </a:pathLst>
          </a:custGeom>
          <a:noFill/>
          <a:ln w="127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5031385" y="4119769"/>
            <a:ext cx="4134465" cy="7042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b="1" dirty="0" smtClean="0"/>
              <a:t>函数参数可以赋初始值，但只能放最后</a:t>
            </a:r>
            <a:endParaRPr lang="en-US" altLang="zh-CN" sz="1400" b="1" dirty="0" smtClean="0"/>
          </a:p>
          <a:p>
            <a:pPr algn="ctr">
              <a:lnSpc>
                <a:spcPct val="150000"/>
              </a:lnSpc>
            </a:pPr>
            <a:r>
              <a:rPr lang="zh-CN" altLang="en-US" sz="1400" b="1" dirty="0" smtClean="0"/>
              <a:t>当外部调用时，如不需要输入该参数，可如下调用</a:t>
            </a:r>
            <a:endParaRPr lang="zh-CN" altLang="en-US" sz="1400" b="1" dirty="0"/>
          </a:p>
        </p:txBody>
      </p:sp>
      <p:sp>
        <p:nvSpPr>
          <p:cNvPr id="43" name="矩形 42"/>
          <p:cNvSpPr/>
          <p:nvPr/>
        </p:nvSpPr>
        <p:spPr>
          <a:xfrm>
            <a:off x="5405794" y="4903439"/>
            <a:ext cx="37126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ProduceApplePhone</a:t>
            </a:r>
            <a:r>
              <a:rPr lang="en-US" altLang="zh-CN" dirty="0"/>
              <a:t> </a:t>
            </a:r>
            <a:r>
              <a:rPr lang="en-US" altLang="zh-CN" dirty="0" smtClean="0"/>
              <a:t>(12, b, NULL, p2)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1404708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/>
              <a:t> </a:t>
            </a:r>
            <a:r>
              <a:rPr lang="zh-CN" altLang="en-US" dirty="0" smtClean="0"/>
              <a:t>类基本写法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52426" y="1445659"/>
            <a:ext cx="62103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class </a:t>
            </a:r>
            <a:r>
              <a:rPr lang="en-US" altLang="zh-CN" sz="1200" b="1" dirty="0" smtClean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IPS_DLLEXPORT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err="1">
                <a:solidFill>
                  <a:schemeClr val="accent3">
                    <a:lumMod val="75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CSINSDateConverter</a:t>
            </a:r>
            <a:endParaRPr lang="en-US" altLang="zh-CN" sz="1200" b="1" dirty="0">
              <a:solidFill>
                <a:schemeClr val="accent3">
                  <a:lumMod val="75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{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// 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Constructor and Destructor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public:</a:t>
            </a:r>
            <a:endParaRPr lang="zh-CN" altLang="en-US" sz="1200" b="1" dirty="0">
              <a:solidFill>
                <a:schemeClr val="accent4">
                  <a:lumMod val="40000"/>
                  <a:lumOff val="6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r>
              <a:rPr lang="en-US" altLang="zh-CN" sz="12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CSINSDateConverter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();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	virtual 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~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CSINSDateConverter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();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	bool 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ConverteIMR2IMU(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const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string </a:t>
            </a:r>
            <a:r>
              <a:rPr lang="en-US" altLang="zh-CN" sz="12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srcFilename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);</a:t>
            </a:r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private:</a:t>
            </a:r>
            <a:endParaRPr lang="zh-CN" altLang="en-US" sz="1200" b="1" dirty="0">
              <a:solidFill>
                <a:schemeClr val="accent4">
                  <a:lumMod val="40000"/>
                  <a:lumOff val="6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	bool 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open(bool bbinary1, bool bbinary2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);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protected:</a:t>
            </a:r>
            <a:endParaRPr lang="en-US" altLang="zh-CN" sz="1200" b="1" dirty="0" smtClean="0">
              <a:solidFill>
                <a:schemeClr val="accent4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	 </a:t>
            </a:r>
            <a:r>
              <a:rPr lang="en-US" altLang="zh-CN" sz="12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virtual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void 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w</a:t>
            </a:r>
            <a:r>
              <a:rPr lang="en-US" altLang="zh-CN" sz="12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riteIMUHead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();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	 </a:t>
            </a:r>
            <a:r>
              <a:rPr lang="en-US" altLang="zh-CN" sz="1200" b="1" dirty="0">
                <a:solidFill>
                  <a:srgbClr val="92D05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virtual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void 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read</a:t>
            </a:r>
            <a:r>
              <a:rPr lang="en-US" altLang="zh-CN" sz="12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IMUHead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() = 0;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// 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Members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public:</a:t>
            </a:r>
            <a:endParaRPr lang="en-US" altLang="zh-CN" sz="1200" b="1" dirty="0">
              <a:solidFill>
                <a:schemeClr val="accent4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	string 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m_ifilename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private</a:t>
            </a:r>
            <a:r>
              <a:rPr lang="en-US" altLang="zh-CN" sz="1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zh-CN" altLang="en-US" sz="1200" b="1" dirty="0">
              <a:solidFill>
                <a:schemeClr val="accent4">
                  <a:lumMod val="40000"/>
                  <a:lumOff val="60000"/>
                </a:schemeClr>
              </a:solidFill>
              <a:latin typeface="Cambria" panose="02040503050406030204" pitchFamily="18" charset="0"/>
            </a:endParaRPr>
          </a:p>
          <a:p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	FILE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*  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m_ifp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 smtClean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protected</a:t>
            </a:r>
            <a:r>
              <a:rPr lang="en-US" altLang="zh-CN" sz="12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  <a:endParaRPr lang="en-US" altLang="zh-CN" sz="1200" b="1" dirty="0">
              <a:solidFill>
                <a:schemeClr val="accent4">
                  <a:lumMod val="40000"/>
                  <a:lumOff val="60000"/>
                </a:schemeClr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	IE84_MIr_header_type 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m_IMUHead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};</a:t>
            </a:r>
            <a:endParaRPr lang="zh-CN" altLang="en-US" sz="1200" b="1" dirty="0">
              <a:latin typeface="Cambria" panose="020405030504060302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457576" y="1604962"/>
            <a:ext cx="143351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4891088" y="1458131"/>
            <a:ext cx="4328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类名以</a:t>
            </a:r>
            <a:r>
              <a:rPr lang="en-US" altLang="zh-CN" sz="1400" b="1" dirty="0" smtClean="0"/>
              <a:t>C</a:t>
            </a:r>
            <a:r>
              <a:rPr lang="zh-CN" altLang="en-US" sz="1400" b="1" dirty="0" smtClean="0"/>
              <a:t>开头，</a:t>
            </a:r>
            <a:r>
              <a:rPr lang="en-US" altLang="zh-CN" sz="1400" b="1" dirty="0" smtClean="0"/>
              <a:t>IPS_DLLEXPORT </a:t>
            </a:r>
            <a:r>
              <a:rPr lang="zh-CN" altLang="en-US" sz="1400" b="1" dirty="0" smtClean="0"/>
              <a:t>为动态链接库导出的类</a:t>
            </a:r>
            <a:endParaRPr lang="zh-CN" altLang="en-US" sz="1400" b="1" dirty="0"/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576513" y="2333625"/>
            <a:ext cx="231457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3178773" y="2528887"/>
            <a:ext cx="171231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891088" y="1445659"/>
            <a:ext cx="0" cy="410265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4862919" y="2175288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类构造函数，初始化的作用</a:t>
            </a:r>
            <a:endParaRPr lang="zh-CN" altLang="en-US" sz="14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4862919" y="2399936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类析构函数，结束后清理垃圾，一般写指针释放，文件关闭等</a:t>
            </a:r>
            <a:endParaRPr lang="zh-CN" altLang="en-US" sz="1400" b="1" dirty="0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1009650" y="4152905"/>
            <a:ext cx="388143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1047750" y="4524380"/>
            <a:ext cx="384333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1200150" y="4891093"/>
            <a:ext cx="3690938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4862919" y="4000033"/>
            <a:ext cx="3236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公共函数与变量，外部可以访问与修改</a:t>
            </a:r>
            <a:endParaRPr lang="zh-CN" altLang="en-US" sz="1400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4862919" y="4366745"/>
            <a:ext cx="50321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私有</a:t>
            </a:r>
            <a:r>
              <a:rPr lang="zh-CN" altLang="en-US" sz="1400" b="1" dirty="0" smtClean="0"/>
              <a:t>函数与变量，外部不可以访问与修改，仅在类内函数使用</a:t>
            </a:r>
            <a:endParaRPr lang="zh-CN" altLang="en-US" sz="1400" b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4862918" y="4740951"/>
            <a:ext cx="53912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/>
              <a:t>保护</a:t>
            </a:r>
            <a:r>
              <a:rPr lang="zh-CN" altLang="en-US" sz="1400" b="1" dirty="0" smtClean="0"/>
              <a:t>函数与变量，外部不可以访问与修改，仅在本类或子类使用</a:t>
            </a:r>
            <a:endParaRPr lang="zh-CN" altLang="en-US" sz="1400" b="1" dirty="0"/>
          </a:p>
        </p:txBody>
      </p:sp>
      <p:cxnSp>
        <p:nvCxnSpPr>
          <p:cNvPr id="53" name="直接箭头连接符 52"/>
          <p:cNvCxnSpPr/>
          <p:nvPr/>
        </p:nvCxnSpPr>
        <p:spPr>
          <a:xfrm>
            <a:off x="597694" y="5253043"/>
            <a:ext cx="4293394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862180" y="5107665"/>
            <a:ext cx="17107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最后不要忘记分号 </a:t>
            </a:r>
            <a:r>
              <a:rPr lang="en-US" altLang="zh-CN" sz="1400" b="1" dirty="0" smtClean="0"/>
              <a:t>;</a:t>
            </a:r>
            <a:endParaRPr lang="zh-CN" altLang="en-US" sz="1400" b="1" dirty="0"/>
          </a:p>
        </p:txBody>
      </p:sp>
      <p:cxnSp>
        <p:nvCxnSpPr>
          <p:cNvPr id="57" name="直接箭头连接符 56"/>
          <p:cNvCxnSpPr/>
          <p:nvPr/>
        </p:nvCxnSpPr>
        <p:spPr>
          <a:xfrm>
            <a:off x="3045619" y="3428999"/>
            <a:ext cx="1845469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/>
          <p:cNvSpPr txBox="1"/>
          <p:nvPr/>
        </p:nvSpPr>
        <p:spPr>
          <a:xfrm>
            <a:off x="4862180" y="3279947"/>
            <a:ext cx="41344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虚函数，子类可以重载，调用哪个类就用哪个函数</a:t>
            </a:r>
            <a:endParaRPr lang="zh-CN" altLang="en-US" sz="1400" b="1" dirty="0"/>
          </a:p>
        </p:txBody>
      </p:sp>
      <p:cxnSp>
        <p:nvCxnSpPr>
          <p:cNvPr id="61" name="直接箭头连接符 60"/>
          <p:cNvCxnSpPr/>
          <p:nvPr/>
        </p:nvCxnSpPr>
        <p:spPr>
          <a:xfrm>
            <a:off x="3214688" y="3619498"/>
            <a:ext cx="16764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4862180" y="3470446"/>
            <a:ext cx="46730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变成虚类，外部不能调用，该函数只能在子类里强制实现</a:t>
            </a:r>
            <a:endParaRPr lang="zh-CN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1404708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/>
              <a:t> </a:t>
            </a:r>
            <a:r>
              <a:rPr lang="zh-CN" altLang="en-US" dirty="0" smtClean="0"/>
              <a:t>结构体基本写法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结构体可以看做是一个轻量级的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类</a:t>
            </a:r>
            <a:endParaRPr lang="zh-CN" altLang="en-US" dirty="0" smtClean="0"/>
          </a:p>
          <a:p>
            <a:pPr marL="400685" lvl="1" indent="0">
              <a:buNone/>
            </a:pP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471487" y="1781172"/>
            <a:ext cx="333822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typedef</a:t>
            </a:r>
            <a:r>
              <a:rPr lang="en-US" altLang="zh-CN" sz="1200" b="1" dirty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struct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>
                <a:solidFill>
                  <a:srgbClr val="00B0F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IPS_DLLEXPORT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err="1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tagGPSTIME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</a:t>
            </a:r>
            <a:endParaRPr lang="zh-CN" altLang="en-US" sz="1200" b="1" dirty="0" smtClean="0">
              <a:latin typeface="Cambria" panose="02040503050406030204" pitchFamily="18" charset="0"/>
            </a:endParaRPr>
          </a:p>
          <a:p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{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sz="12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int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US" altLang="zh-CN" sz="12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GPSWeek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sz="12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int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secsOfWeek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double 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fracOfSec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zh-CN" altLang="en-US" sz="1200" b="1" dirty="0">
              <a:latin typeface="Cambria" panose="02040503050406030204" pitchFamily="18" charset="0"/>
            </a:endParaRPr>
          </a:p>
          <a:p>
            <a:pPr lvl="1"/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tagGPSTIME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()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{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en-US" altLang="zh-CN" sz="1200" b="1" dirty="0" err="1" smtClean="0">
                <a:latin typeface="Cambria" panose="02040503050406030204" pitchFamily="18" charset="0"/>
                <a:ea typeface="Cambria" panose="02040503050406030204" pitchFamily="18" charset="0"/>
              </a:rPr>
              <a:t>GPSWeek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= 0; ……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zh-CN" altLang="en-US" sz="1200" b="1" dirty="0">
              <a:latin typeface="Cambria" panose="02040503050406030204" pitchFamily="18" charset="0"/>
            </a:endParaRPr>
          </a:p>
          <a:p>
            <a:pPr lvl="1"/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tagGPSTIME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int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week, double sec)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{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GPSWeek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= 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week; ……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}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lvl="1"/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	double </a:t>
            </a:r>
            <a:r>
              <a:rPr lang="en-US" altLang="zh-CN" sz="1200" b="1" dirty="0" smtClean="0">
                <a:solidFill>
                  <a:srgbClr val="F57365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operator - 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(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tagGPSTIME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altLang="zh-CN" sz="1200" b="1" dirty="0" err="1">
                <a:latin typeface="Cambria" panose="02040503050406030204" pitchFamily="18" charset="0"/>
                <a:ea typeface="Cambria" panose="02040503050406030204" pitchFamily="18" charset="0"/>
              </a:rPr>
              <a:t>gt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)</a:t>
            </a:r>
            <a:endParaRPr lang="zh-CN" altLang="en-US" sz="1200" b="1" dirty="0">
              <a:latin typeface="Cambria" panose="02040503050406030204" pitchFamily="18" charset="0"/>
            </a:endParaRPr>
          </a:p>
          <a:p>
            <a:r>
              <a:rPr lang="zh-CN" altLang="en-US" sz="1200" b="1" dirty="0">
                <a:latin typeface="Cambria" panose="02040503050406030204" pitchFamily="18" charset="0"/>
              </a:rPr>
              <a:t>	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{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                    ……</a:t>
            </a:r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	</a:t>
            </a:r>
            <a:endParaRPr lang="en-US" altLang="zh-CN" sz="1200" b="1" dirty="0" smtClean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	}</a:t>
            </a:r>
            <a:endParaRPr lang="en-US" altLang="zh-CN" sz="1200" b="1" dirty="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altLang="zh-CN" sz="1200" b="1" dirty="0">
                <a:latin typeface="Cambria" panose="02040503050406030204" pitchFamily="18" charset="0"/>
                <a:ea typeface="Cambria" panose="02040503050406030204" pitchFamily="18" charset="0"/>
              </a:rPr>
              <a:t>} </a:t>
            </a:r>
            <a:r>
              <a:rPr lang="en-US" altLang="zh-CN" sz="1200" b="1" dirty="0" smtClean="0">
                <a:solidFill>
                  <a:srgbClr val="FFC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GPSTIME</a:t>
            </a:r>
            <a:r>
              <a:rPr lang="en-US" altLang="zh-CN" sz="1200" b="1" dirty="0" smtClean="0">
                <a:latin typeface="Cambria" panose="02040503050406030204" pitchFamily="18" charset="0"/>
                <a:ea typeface="Cambria" panose="02040503050406030204" pitchFamily="18" charset="0"/>
              </a:rPr>
              <a:t>;</a:t>
            </a:r>
            <a:endParaRPr lang="zh-CN" altLang="en-US" sz="1200" b="1" dirty="0">
              <a:latin typeface="Cambria" panose="020405030504060302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891088" y="1747833"/>
            <a:ext cx="0" cy="39243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662363" y="1938332"/>
            <a:ext cx="122872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910906" y="1766885"/>
            <a:ext cx="43169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结构体命名规范，以 </a:t>
            </a:r>
            <a:r>
              <a:rPr lang="en-US" altLang="zh-CN" sz="1400" b="1" dirty="0" err="1" smtClean="0">
                <a:solidFill>
                  <a:srgbClr val="FFC000"/>
                </a:solidFill>
              </a:rPr>
              <a:t>typedef</a:t>
            </a:r>
            <a:r>
              <a:rPr lang="en-US" altLang="zh-CN" sz="1400" b="1" dirty="0" smtClean="0">
                <a:solidFill>
                  <a:srgbClr val="FFC000"/>
                </a:solidFill>
              </a:rPr>
              <a:t> </a:t>
            </a:r>
            <a:r>
              <a:rPr lang="en-US" altLang="zh-CN" sz="1400" b="1" dirty="0" err="1" smtClean="0">
                <a:solidFill>
                  <a:srgbClr val="FFC000"/>
                </a:solidFill>
              </a:rPr>
              <a:t>struct</a:t>
            </a:r>
            <a:r>
              <a:rPr lang="en-US" altLang="zh-CN" sz="1400" b="1" dirty="0" smtClean="0">
                <a:solidFill>
                  <a:srgbClr val="FFC000"/>
                </a:solidFill>
              </a:rPr>
              <a:t> </a:t>
            </a:r>
            <a:r>
              <a:rPr lang="zh-CN" altLang="en-US" sz="1400" b="1" dirty="0" smtClean="0"/>
              <a:t>定义，以 </a:t>
            </a:r>
            <a:r>
              <a:rPr lang="en-US" altLang="zh-CN" sz="1400" b="1" dirty="0" smtClean="0">
                <a:solidFill>
                  <a:srgbClr val="FFC000"/>
                </a:solidFill>
              </a:rPr>
              <a:t>tag </a:t>
            </a:r>
            <a:r>
              <a:rPr lang="zh-CN" altLang="en-US" sz="1400" b="1" dirty="0" smtClean="0"/>
              <a:t>打头</a:t>
            </a:r>
            <a:endParaRPr lang="zh-CN" altLang="en-US" sz="1400" b="1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071688" y="3043232"/>
            <a:ext cx="28194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438525" y="3952869"/>
            <a:ext cx="145256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481388" y="4872031"/>
            <a:ext cx="1409700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910906" y="2863816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结构体构造函数，用于默认初始化</a:t>
            </a:r>
            <a:endParaRPr lang="zh-CN" altLang="en-US" sz="1400" b="1" dirty="0"/>
          </a:p>
        </p:txBody>
      </p:sp>
      <p:sp>
        <p:nvSpPr>
          <p:cNvPr id="21" name="文本框 20"/>
          <p:cNvSpPr txBox="1"/>
          <p:nvPr/>
        </p:nvSpPr>
        <p:spPr>
          <a:xfrm>
            <a:off x="4910906" y="3766331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结构体构造函数重载，用于自定义初始化</a:t>
            </a:r>
            <a:endParaRPr lang="zh-CN" altLang="en-US" sz="1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4891088" y="4724231"/>
            <a:ext cx="34163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/>
              <a:t>运算操作符重载，结构体也可以加减乘除</a:t>
            </a:r>
            <a:endParaRPr lang="zh-CN" altLang="en-US" sz="1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1404708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/>
              <a:t> </a:t>
            </a:r>
            <a:r>
              <a:rPr lang="zh-CN" altLang="en-US" dirty="0" smtClean="0"/>
              <a:t>命名空间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将功能目的一样的类聚集在一起，形成一个命名空间 </a:t>
            </a:r>
            <a:r>
              <a:rPr lang="en-US" altLang="zh-CN" dirty="0" smtClean="0"/>
              <a:t>(namespace)</a:t>
            </a:r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161"/>
          <a:stretch>
            <a:fillRect/>
          </a:stretch>
        </p:blipFill>
        <p:spPr>
          <a:xfrm>
            <a:off x="3774097" y="2076093"/>
            <a:ext cx="3112725" cy="31432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91" y="2073302"/>
            <a:ext cx="3294393" cy="314883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736" y="2096453"/>
            <a:ext cx="2624378" cy="3102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 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C++</a:t>
            </a:r>
            <a:r>
              <a:rPr lang="zh-CN" altLang="en-US" dirty="0" smtClean="0"/>
              <a:t>搭建程序架构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1404708"/>
          </a:xfrm>
        </p:spPr>
        <p:txBody>
          <a:bodyPr/>
          <a:lstStyle/>
          <a:p>
            <a:r>
              <a:rPr lang="en-US" altLang="zh-CN" dirty="0"/>
              <a:t>C</a:t>
            </a:r>
            <a:r>
              <a:rPr lang="en-US" altLang="zh-CN" dirty="0" smtClean="0"/>
              <a:t>++</a:t>
            </a:r>
            <a:r>
              <a:rPr lang="zh-CN" altLang="en-US" dirty="0"/>
              <a:t> </a:t>
            </a:r>
            <a:r>
              <a:rPr lang="zh-CN" altLang="en-US" dirty="0" smtClean="0"/>
              <a:t>代码注释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采用</a:t>
            </a:r>
            <a:r>
              <a:rPr lang="en-US" altLang="zh-CN" dirty="0" err="1" smtClean="0"/>
              <a:t>Doxygen</a:t>
            </a:r>
            <a:r>
              <a:rPr lang="zh-CN" altLang="en-US" dirty="0" smtClean="0"/>
              <a:t>注释规范，未来可以自动对所有函数生成说明文档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8" y="2608432"/>
            <a:ext cx="9720000" cy="19082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8" y="2173102"/>
            <a:ext cx="9720000" cy="27789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38" y="2088237"/>
            <a:ext cx="9720000" cy="2948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105150" y="1714500"/>
            <a:ext cx="5651500" cy="3416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u="sng" dirty="0" smtClean="0"/>
              <a:t>程序编写所需工具</a:t>
            </a:r>
            <a:endParaRPr lang="en-US" altLang="zh-CN" sz="3200" u="sng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使用</a:t>
            </a:r>
            <a:r>
              <a:rPr lang="en-US" altLang="zh-CN" sz="2800" dirty="0" smtClean="0"/>
              <a:t>C++</a:t>
            </a:r>
            <a:r>
              <a:rPr lang="zh-CN" altLang="en-US" sz="2800" dirty="0" smtClean="0"/>
              <a:t>搭建程序架构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松组合整体架构设计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惯导数据读取与格式转换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105150" y="1714500"/>
            <a:ext cx="5651500" cy="3416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程序编写所需工具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使用</a:t>
            </a:r>
            <a:r>
              <a:rPr lang="en-US" altLang="zh-CN" sz="2800" dirty="0"/>
              <a:t>C++</a:t>
            </a:r>
            <a:r>
              <a:rPr lang="zh-CN" altLang="en-US" sz="2800" dirty="0"/>
              <a:t>搭建程序架构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3200" u="sng" dirty="0"/>
              <a:t>松组合整体架构设计</a:t>
            </a:r>
            <a:endParaRPr lang="en-US" altLang="zh-CN" sz="3200" u="sng" dirty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惯导数据读取与格式转换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  </a:t>
            </a:r>
            <a:r>
              <a:rPr lang="zh-CN" altLang="en-US" dirty="0" smtClean="0"/>
              <a:t>松组合整体架构设计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1404708"/>
          </a:xfrm>
        </p:spPr>
        <p:txBody>
          <a:bodyPr/>
          <a:lstStyle/>
          <a:p>
            <a:r>
              <a:rPr lang="zh-CN" altLang="en-US" dirty="0" smtClean="0"/>
              <a:t>需求分析：功能类需求和指标类需求</a:t>
            </a:r>
            <a:endParaRPr lang="en-US" altLang="zh-CN" dirty="0" smtClean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146175" y="1391004"/>
          <a:ext cx="7231068" cy="4085874"/>
        </p:xfrm>
        <a:graphic>
          <a:graphicData uri="http://schemas.openxmlformats.org/drawingml/2006/table">
            <a:tbl>
              <a:tblPr firstRow="1" firstCol="1" bandRow="1">
                <a:tableStyleId>{5FD0F851-EC5A-4D38-B0AD-8093EC10F338}</a:tableStyleId>
              </a:tblPr>
              <a:tblGrid>
                <a:gridCol w="4700194"/>
                <a:gridCol w="2530874"/>
              </a:tblGrid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内容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学时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实习动员与任务安排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访问虚拟仿真平台进行学习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仪器的使用和操作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组合导航系统搭建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16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不同场景下的组合导航数据采集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C000"/>
                          </a:solidFill>
                          <a:effectLst/>
                        </a:rPr>
                        <a:t>组合导航数据通信与解码</a:t>
                      </a:r>
                      <a:endParaRPr lang="zh-CN" sz="1400" kern="1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C000"/>
                          </a:solidFill>
                          <a:effectLst/>
                        </a:rPr>
                        <a:t>初始对准编程计算</a:t>
                      </a:r>
                      <a:endParaRPr lang="zh-CN" sz="1400" kern="1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C000"/>
                          </a:solidFill>
                          <a:effectLst/>
                        </a:rPr>
                        <a:t>惯性导航机械编排编程计算</a:t>
                      </a:r>
                      <a:endParaRPr lang="zh-CN" sz="1400" kern="1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32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solidFill>
                            <a:srgbClr val="FFC000"/>
                          </a:solidFill>
                          <a:effectLst/>
                        </a:rPr>
                        <a:t>GNSS</a:t>
                      </a:r>
                      <a:r>
                        <a:rPr lang="zh-CN" sz="1400" kern="100" dirty="0">
                          <a:solidFill>
                            <a:srgbClr val="FFC000"/>
                          </a:solidFill>
                          <a:effectLst/>
                        </a:rPr>
                        <a:t>与惯性导航松组合算法实现</a:t>
                      </a:r>
                      <a:endParaRPr lang="zh-CN" sz="1400" kern="1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112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rgbClr val="FFC000"/>
                          </a:solidFill>
                          <a:effectLst/>
                        </a:rPr>
                        <a:t>自编算法结果与参考结果的比较分析</a:t>
                      </a:r>
                      <a:endParaRPr lang="zh-CN" sz="1400" kern="100" dirty="0">
                        <a:solidFill>
                          <a:srgbClr val="FFC000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TurtleBot3</a:t>
                      </a:r>
                      <a:r>
                        <a:rPr lang="zh-CN" sz="1400" kern="100" dirty="0">
                          <a:effectLst/>
                        </a:rPr>
                        <a:t>机器人室内导航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48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14298">
                <a:tc>
                  <a:txBody>
                    <a:bodyPr/>
                    <a:lstStyle/>
                    <a:p>
                      <a:pPr indent="266700" algn="l"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实习报告总结与考核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24</a:t>
                      </a:r>
                      <a:endParaRPr lang="zh-CN" sz="1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  </a:t>
            </a:r>
            <a:r>
              <a:rPr lang="zh-CN" altLang="en-US" dirty="0" smtClean="0"/>
              <a:t>松组合整体架构设计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1404708"/>
          </a:xfrm>
        </p:spPr>
        <p:txBody>
          <a:bodyPr/>
          <a:lstStyle/>
          <a:p>
            <a:r>
              <a:rPr lang="zh-CN" altLang="en-US" dirty="0" smtClean="0"/>
              <a:t>架构设计：粗略阶段</a:t>
            </a:r>
            <a:endParaRPr lang="en-US" altLang="zh-CN" dirty="0" smtClean="0"/>
          </a:p>
        </p:txBody>
      </p:sp>
      <p:sp>
        <p:nvSpPr>
          <p:cNvPr id="12" name="矩形 11"/>
          <p:cNvSpPr/>
          <p:nvPr/>
        </p:nvSpPr>
        <p:spPr>
          <a:xfrm>
            <a:off x="4359933" y="924546"/>
            <a:ext cx="41279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zh-CN" altLang="en-US" sz="1400" b="1" dirty="0"/>
              <a:t>思维导图设计：</a:t>
            </a:r>
            <a:r>
              <a:rPr lang="en-US" altLang="zh-CN" sz="1400" b="1" u="sng" dirty="0"/>
              <a:t>https://www.processon.com/</a:t>
            </a:r>
            <a:endParaRPr lang="en-US" altLang="zh-CN" sz="1400" b="1" u="sng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05" y="1299947"/>
            <a:ext cx="7370020" cy="43568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76054" y="1381126"/>
            <a:ext cx="9625184" cy="4119562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  </a:t>
            </a:r>
            <a:r>
              <a:rPr lang="zh-CN" altLang="en-US" dirty="0" smtClean="0"/>
              <a:t>松组合整体架构设计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1404708"/>
          </a:xfrm>
        </p:spPr>
        <p:txBody>
          <a:bodyPr/>
          <a:lstStyle/>
          <a:p>
            <a:r>
              <a:rPr lang="zh-CN" altLang="en-US" dirty="0" smtClean="0"/>
              <a:t>架构设计：细化阶段</a:t>
            </a:r>
            <a:endParaRPr lang="en-US" altLang="zh-CN" dirty="0" smtClean="0"/>
          </a:p>
        </p:txBody>
      </p:sp>
      <p:grpSp>
        <p:nvGrpSpPr>
          <p:cNvPr id="15" name="组合 14"/>
          <p:cNvGrpSpPr/>
          <p:nvPr/>
        </p:nvGrpSpPr>
        <p:grpSpPr>
          <a:xfrm>
            <a:off x="416472" y="1523722"/>
            <a:ext cx="9344348" cy="3834370"/>
            <a:chOff x="233191" y="1576743"/>
            <a:chExt cx="9344348" cy="38343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32776" y="3654913"/>
              <a:ext cx="3608580" cy="1572641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68958" y="1576743"/>
              <a:ext cx="3608581" cy="2010200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43879" y="1609923"/>
              <a:ext cx="3597477" cy="1880849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54968" y="3585874"/>
              <a:ext cx="3614079" cy="909964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4968" y="4502533"/>
              <a:ext cx="3608581" cy="908580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3191" y="1912384"/>
              <a:ext cx="1755322" cy="311603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  </a:t>
            </a:r>
            <a:r>
              <a:rPr lang="zh-CN" altLang="en-US" dirty="0" smtClean="0"/>
              <a:t>松组合整体架构设计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2030738"/>
          </a:xfrm>
        </p:spPr>
        <p:txBody>
          <a:bodyPr/>
          <a:lstStyle/>
          <a:p>
            <a:r>
              <a:rPr lang="zh-CN" altLang="en-US" dirty="0" smtClean="0"/>
              <a:t>架构设计：细化阶段</a:t>
            </a:r>
            <a:endParaRPr lang="en-US" altLang="zh-CN" dirty="0" smtClean="0"/>
          </a:p>
          <a:p>
            <a:pPr lvl="1"/>
            <a:r>
              <a:rPr lang="zh-CN" altLang="en-US" sz="1400" b="1" dirty="0" smtClean="0"/>
              <a:t>把每一个</a:t>
            </a:r>
            <a:r>
              <a:rPr lang="en-US" altLang="zh-CN" sz="1400" b="1" dirty="0" smtClean="0"/>
              <a:t>C++</a:t>
            </a:r>
            <a:r>
              <a:rPr lang="zh-CN" altLang="en-US" sz="1400" b="1" dirty="0" smtClean="0"/>
              <a:t>的</a:t>
            </a:r>
            <a:r>
              <a:rPr lang="en-US" altLang="zh-CN" sz="1400" b="1" dirty="0" smtClean="0"/>
              <a:t>h</a:t>
            </a:r>
            <a:r>
              <a:rPr lang="zh-CN" altLang="en-US" sz="1400" b="1" dirty="0" smtClean="0"/>
              <a:t>文件写好，设计好里面的函数与逻辑关系</a:t>
            </a:r>
            <a:endParaRPr lang="en-US" altLang="zh-CN" sz="1400" b="1" dirty="0" smtClean="0"/>
          </a:p>
          <a:p>
            <a:pPr lvl="1"/>
            <a:r>
              <a:rPr lang="zh-CN" altLang="en-US" sz="1400" b="1" dirty="0" smtClean="0"/>
              <a:t>设计阶段，不用实现函数具体功能，默认该功能已实现</a:t>
            </a:r>
            <a:endParaRPr lang="en-US" altLang="zh-CN" sz="1400" b="1" dirty="0" smtClean="0"/>
          </a:p>
        </p:txBody>
      </p:sp>
      <p:grpSp>
        <p:nvGrpSpPr>
          <p:cNvPr id="20" name="组合 19"/>
          <p:cNvGrpSpPr>
            <a:grpSpLocks noChangeAspect="1"/>
          </p:cNvGrpSpPr>
          <p:nvPr/>
        </p:nvGrpSpPr>
        <p:grpSpPr>
          <a:xfrm>
            <a:off x="1174689" y="2024406"/>
            <a:ext cx="7482616" cy="3632405"/>
            <a:chOff x="503997" y="1261784"/>
            <a:chExt cx="9003691" cy="437080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959"/>
            <a:stretch>
              <a:fillRect/>
            </a:stretch>
          </p:blipFill>
          <p:spPr>
            <a:xfrm>
              <a:off x="503997" y="1261784"/>
              <a:ext cx="3192957" cy="437080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0449"/>
            <a:stretch>
              <a:fillRect/>
            </a:stretch>
          </p:blipFill>
          <p:spPr>
            <a:xfrm>
              <a:off x="3696954" y="1261785"/>
              <a:ext cx="2336853" cy="4370804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204"/>
            <a:stretch>
              <a:fillRect/>
            </a:stretch>
          </p:blipFill>
          <p:spPr>
            <a:xfrm>
              <a:off x="6033807" y="1261785"/>
              <a:ext cx="3473881" cy="437080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  </a:t>
            </a:r>
            <a:r>
              <a:rPr lang="zh-CN" altLang="en-US" dirty="0" smtClean="0"/>
              <a:t>松组合整体架构设计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775436"/>
          </a:xfrm>
        </p:spPr>
        <p:txBody>
          <a:bodyPr/>
          <a:lstStyle/>
          <a:p>
            <a:r>
              <a:rPr lang="zh-CN" altLang="en-US" dirty="0" smtClean="0"/>
              <a:t>架构设计：细化阶段</a:t>
            </a:r>
            <a:endParaRPr lang="en-US" altLang="zh-CN" dirty="0" smtClean="0"/>
          </a:p>
        </p:txBody>
      </p:sp>
      <p:grpSp>
        <p:nvGrpSpPr>
          <p:cNvPr id="6" name="组合 5"/>
          <p:cNvGrpSpPr/>
          <p:nvPr/>
        </p:nvGrpSpPr>
        <p:grpSpPr>
          <a:xfrm>
            <a:off x="870630" y="1501828"/>
            <a:ext cx="1454244" cy="511691"/>
            <a:chOff x="370567" y="1677021"/>
            <a:chExt cx="1454244" cy="511691"/>
          </a:xfrm>
        </p:grpSpPr>
        <p:sp>
          <p:nvSpPr>
            <p:cNvPr id="10" name="矩形 9"/>
            <p:cNvSpPr/>
            <p:nvPr/>
          </p:nvSpPr>
          <p:spPr>
            <a:xfrm>
              <a:off x="409528" y="1677021"/>
              <a:ext cx="1376323" cy="51169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370567" y="174820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2788618" y="1501828"/>
            <a:ext cx="1454244" cy="511691"/>
            <a:chOff x="370567" y="1677021"/>
            <a:chExt cx="1454244" cy="511691"/>
          </a:xfrm>
        </p:grpSpPr>
        <p:sp>
          <p:nvSpPr>
            <p:cNvPr id="14" name="矩形 13"/>
            <p:cNvSpPr/>
            <p:nvPr/>
          </p:nvSpPr>
          <p:spPr>
            <a:xfrm>
              <a:off x="409528" y="1677021"/>
              <a:ext cx="1376323" cy="51169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70567" y="1748200"/>
              <a:ext cx="14542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子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main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706606" y="1501828"/>
            <a:ext cx="1447832" cy="511691"/>
            <a:chOff x="370567" y="1677021"/>
            <a:chExt cx="1447832" cy="511691"/>
          </a:xfrm>
        </p:grpSpPr>
        <p:sp>
          <p:nvSpPr>
            <p:cNvPr id="17" name="矩形 16"/>
            <p:cNvSpPr/>
            <p:nvPr/>
          </p:nvSpPr>
          <p:spPr>
            <a:xfrm>
              <a:off x="409528" y="1677021"/>
              <a:ext cx="1376323" cy="51169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0567" y="1748200"/>
              <a:ext cx="14478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SINSApp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618179" y="1501828"/>
            <a:ext cx="2672526" cy="511691"/>
            <a:chOff x="370567" y="1677021"/>
            <a:chExt cx="2672526" cy="511691"/>
          </a:xfrm>
        </p:grpSpPr>
        <p:sp>
          <p:nvSpPr>
            <p:cNvPr id="23" name="矩形 22"/>
            <p:cNvSpPr/>
            <p:nvPr/>
          </p:nvSpPr>
          <p:spPr>
            <a:xfrm>
              <a:off x="409528" y="1677021"/>
              <a:ext cx="2572586" cy="511691"/>
            </a:xfrm>
            <a:prstGeom prst="rect">
              <a:avLst/>
            </a:prstGeom>
            <a:noFill/>
            <a:ln w="317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0567" y="1748200"/>
              <a:ext cx="2672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松组合类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单条数据处理</a:t>
              </a:r>
              <a:r>
                <a:rPr lang="en-US" altLang="zh-CN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右箭头 6"/>
          <p:cNvSpPr/>
          <p:nvPr/>
        </p:nvSpPr>
        <p:spPr>
          <a:xfrm>
            <a:off x="2394821" y="1571936"/>
            <a:ext cx="323850" cy="37147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4312809" y="1571936"/>
            <a:ext cx="323850" cy="37147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6224385" y="1571936"/>
            <a:ext cx="323850" cy="371475"/>
          </a:xfrm>
          <a:prstGeom prst="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1" y="2249579"/>
            <a:ext cx="4851059" cy="3384575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5039" y="2248726"/>
            <a:ext cx="4669052" cy="3386281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7880" y="2247805"/>
            <a:ext cx="3873772" cy="3388122"/>
          </a:xfrm>
          <a:prstGeom prst="rect">
            <a:avLst/>
          </a:prstGeom>
          <a:ln w="6350">
            <a:solidFill>
              <a:schemeClr val="bg1"/>
            </a:solidFill>
          </a:ln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5441" y="2249043"/>
            <a:ext cx="4695510" cy="3385647"/>
          </a:xfrm>
          <a:prstGeom prst="rect">
            <a:avLst/>
          </a:prstGeom>
          <a:ln w="6350">
            <a:solidFill>
              <a:schemeClr val="bg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105150" y="1714500"/>
            <a:ext cx="5651500" cy="3416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程序编写所需工具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使用</a:t>
            </a:r>
            <a:r>
              <a:rPr lang="en-US" altLang="zh-CN" sz="2800" dirty="0"/>
              <a:t>C++</a:t>
            </a:r>
            <a:r>
              <a:rPr lang="zh-CN" altLang="en-US" sz="2800" dirty="0"/>
              <a:t>搭建程序架构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松组合整体架构设计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3200" u="sng" dirty="0"/>
              <a:t>惯导数据读取与格式转换</a:t>
            </a:r>
            <a:endParaRPr lang="zh-CN" altLang="en-US" sz="3200" u="sng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 </a:t>
            </a:r>
            <a:r>
              <a:rPr lang="zh-CN" altLang="en-US" dirty="0" smtClean="0"/>
              <a:t>惯导数据读取与格式转换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775436"/>
          </a:xfrm>
        </p:spPr>
        <p:txBody>
          <a:bodyPr/>
          <a:lstStyle/>
          <a:p>
            <a:r>
              <a:rPr lang="zh-CN" altLang="en-US" dirty="0"/>
              <a:t>惯</a:t>
            </a:r>
            <a:r>
              <a:rPr lang="zh-CN" altLang="en-US" dirty="0" smtClean="0"/>
              <a:t>导标准格式：</a:t>
            </a:r>
            <a:r>
              <a:rPr lang="en-US" altLang="zh-CN" dirty="0" err="1" smtClean="0"/>
              <a:t>imr</a:t>
            </a:r>
            <a:r>
              <a:rPr lang="zh-CN" altLang="en-US" dirty="0" smtClean="0"/>
              <a:t>格式，二进制文件，由数据头和数据体组成</a:t>
            </a:r>
            <a:endParaRPr lang="en-US" altLang="zh-CN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7096" b="9584"/>
          <a:stretch>
            <a:fillRect/>
          </a:stretch>
        </p:blipFill>
        <p:spPr>
          <a:xfrm>
            <a:off x="958558" y="1340069"/>
            <a:ext cx="3914422" cy="422081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/>
          <a:srcRect t="7096" b="9584"/>
          <a:stretch>
            <a:fillRect/>
          </a:stretch>
        </p:blipFill>
        <p:spPr>
          <a:xfrm>
            <a:off x="5254044" y="1340069"/>
            <a:ext cx="3914422" cy="42208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</a:t>
            </a:r>
            <a:r>
              <a:rPr lang="en-US" altLang="zh-CN" dirty="0" smtClean="0"/>
              <a:t>.  </a:t>
            </a:r>
            <a:r>
              <a:rPr lang="zh-CN" altLang="en-US" dirty="0" smtClean="0"/>
              <a:t>惯导数据读取与格式转换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61532" y="741037"/>
            <a:ext cx="9739706" cy="775436"/>
          </a:xfrm>
        </p:spPr>
        <p:txBody>
          <a:bodyPr/>
          <a:lstStyle/>
          <a:p>
            <a:r>
              <a:rPr lang="zh-CN" altLang="en-US" dirty="0"/>
              <a:t>惯</a:t>
            </a:r>
            <a:r>
              <a:rPr lang="zh-CN" altLang="en-US" dirty="0" smtClean="0"/>
              <a:t>导标准格式：</a:t>
            </a:r>
            <a:r>
              <a:rPr lang="en-US" altLang="zh-CN" dirty="0" err="1" smtClean="0"/>
              <a:t>imr</a:t>
            </a:r>
            <a:r>
              <a:rPr lang="zh-CN" altLang="en-US" dirty="0" smtClean="0"/>
              <a:t>格式，二进制文件，由数据头和数据体组成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11" y="1404936"/>
            <a:ext cx="5313546" cy="417195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65" y="1404936"/>
            <a:ext cx="4238552" cy="29003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065" y="4488173"/>
            <a:ext cx="4238552" cy="88851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 </a:t>
            </a:r>
            <a:r>
              <a:rPr lang="zh-CN" altLang="en-US" dirty="0" smtClean="0"/>
              <a:t>程序编写所需工具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</a:t>
            </a:r>
            <a:r>
              <a:rPr lang="en-US" altLang="zh-CN" dirty="0" smtClean="0"/>
              <a:t>Studio 2017/2019/2022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295135"/>
            <a:ext cx="7864414" cy="42865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634" y="1295134"/>
            <a:ext cx="4951380" cy="428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 </a:t>
            </a:r>
            <a:r>
              <a:rPr lang="zh-CN" altLang="en-US" dirty="0" smtClean="0"/>
              <a:t>程序编写所需工具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Visual </a:t>
            </a:r>
            <a:r>
              <a:rPr lang="en-US" altLang="zh-CN" dirty="0" smtClean="0"/>
              <a:t>Studio C++ </a:t>
            </a:r>
            <a:r>
              <a:rPr lang="zh-CN" altLang="en-US" dirty="0" smtClean="0"/>
              <a:t>插件小工具</a:t>
            </a:r>
            <a:endParaRPr lang="en-US" altLang="zh-CN" dirty="0" smtClean="0"/>
          </a:p>
          <a:p>
            <a:pPr lvl="1"/>
            <a:r>
              <a:rPr lang="zh-CN" altLang="en-US" dirty="0"/>
              <a:t>菜单</a:t>
            </a:r>
            <a:r>
              <a:rPr lang="zh-CN" altLang="en-US" dirty="0" smtClean="0"/>
              <a:t>栏：工具 </a:t>
            </a:r>
            <a:r>
              <a:rPr lang="en-US" altLang="zh-CN" dirty="0" smtClean="0"/>
              <a:t>-&gt; </a:t>
            </a:r>
            <a:r>
              <a:rPr lang="zh-CN" altLang="en-US" dirty="0" smtClean="0"/>
              <a:t>扩展和更新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132" y="2076450"/>
            <a:ext cx="4835819" cy="3352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49" y="2076450"/>
            <a:ext cx="4835818" cy="3352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 </a:t>
            </a:r>
            <a:r>
              <a:rPr lang="zh-CN" altLang="en-US" dirty="0" smtClean="0"/>
              <a:t>程序编写所需工具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VCPKG </a:t>
            </a:r>
            <a:r>
              <a:rPr lang="zh-CN" altLang="en-US" dirty="0" smtClean="0"/>
              <a:t>算法包一键安装</a:t>
            </a:r>
            <a:endParaRPr lang="en-US" altLang="zh-CN" dirty="0" smtClean="0"/>
          </a:p>
          <a:p>
            <a:pPr lvl="1"/>
            <a:r>
              <a:rPr lang="en-US" altLang="zh-CN" sz="1600" b="1" dirty="0"/>
              <a:t>VCPKG</a:t>
            </a:r>
            <a:r>
              <a:rPr lang="zh-CN" altLang="en-US" sz="1600" b="1" dirty="0"/>
              <a:t>是微软 </a:t>
            </a:r>
            <a:r>
              <a:rPr lang="en-US" altLang="zh-CN" sz="1600" b="1" dirty="0"/>
              <a:t>C++ </a:t>
            </a:r>
            <a:r>
              <a:rPr lang="zh-CN" altLang="en-US" sz="1600" b="1" dirty="0"/>
              <a:t>团队开发的适用于 </a:t>
            </a:r>
            <a:r>
              <a:rPr lang="en-US" altLang="zh-CN" sz="1600" b="1" dirty="0"/>
              <a:t>C </a:t>
            </a:r>
            <a:r>
              <a:rPr lang="zh-CN" altLang="en-US" sz="1600" b="1" dirty="0"/>
              <a:t>和 </a:t>
            </a:r>
            <a:r>
              <a:rPr lang="en-US" altLang="zh-CN" sz="1600" b="1" dirty="0"/>
              <a:t>C++ </a:t>
            </a:r>
            <a:r>
              <a:rPr lang="zh-CN" altLang="en-US" sz="1600" b="1" dirty="0"/>
              <a:t>库的跨平台开源软件包管理器，它大大简化了 </a:t>
            </a:r>
            <a:r>
              <a:rPr lang="en-US" altLang="zh-CN" sz="1600" b="1" dirty="0"/>
              <a:t>Windows</a:t>
            </a:r>
            <a:r>
              <a:rPr lang="zh-CN" altLang="en-US" sz="1600" b="1" dirty="0"/>
              <a:t>、</a:t>
            </a:r>
            <a:r>
              <a:rPr lang="en-US" altLang="zh-CN" sz="1600" b="1" dirty="0"/>
              <a:t>Linux </a:t>
            </a:r>
            <a:r>
              <a:rPr lang="zh-CN" altLang="en-US" sz="1600" b="1" dirty="0"/>
              <a:t>和 </a:t>
            </a:r>
            <a:r>
              <a:rPr lang="en-US" altLang="zh-CN" sz="1600" b="1" dirty="0" err="1"/>
              <a:t>macOS</a:t>
            </a:r>
            <a:r>
              <a:rPr lang="en-US" altLang="zh-CN" sz="1600" b="1" dirty="0"/>
              <a:t> </a:t>
            </a:r>
            <a:r>
              <a:rPr lang="zh-CN" altLang="en-US" sz="1600" b="1" dirty="0"/>
              <a:t>上第三方库相关的下载和配置操作，目前已有超过</a:t>
            </a:r>
            <a:r>
              <a:rPr lang="en-US" altLang="zh-CN" sz="1600" b="1" dirty="0"/>
              <a:t>1600</a:t>
            </a:r>
            <a:r>
              <a:rPr lang="zh-CN" altLang="en-US" sz="1600" b="1" dirty="0"/>
              <a:t>个第三方库可以通过</a:t>
            </a:r>
            <a:r>
              <a:rPr lang="en-US" altLang="zh-CN" sz="1600" b="1" dirty="0" err="1"/>
              <a:t>vcpkg</a:t>
            </a:r>
            <a:r>
              <a:rPr lang="zh-CN" altLang="en-US" sz="1600" b="1" dirty="0"/>
              <a:t>来安装。</a:t>
            </a:r>
            <a:endParaRPr lang="zh-CN" altLang="en-US" sz="1600" b="1" dirty="0"/>
          </a:p>
          <a:p>
            <a:pPr lvl="1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205982" y="2659765"/>
            <a:ext cx="5483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自动下载开源库源代码。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一键安装第三方库。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源码包的缓存管理和版本管理，可以依需求安装指定的版本。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自动检查库的依赖关系并安装其依赖项。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无缝集成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，不用手动设置任何的库相关的路径。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全平台支持，不仅支持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Debug/Release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x86/x64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编译，还支持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UWP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平台的编译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51488" y="2659765"/>
            <a:ext cx="4754562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</a:t>
            </a:r>
            <a:endParaRPr lang="en-US" altLang="zh-CN" sz="1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PowerShell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中输入</a:t>
            </a: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命令：</a:t>
            </a:r>
            <a:b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400" dirty="0" err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clone https://github.com/microsoft/vcpkg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n"/>
            </a:pPr>
            <a:r>
              <a:rPr lang="en-US" altLang="zh-CN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en-US" altLang="zh-CN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PowerShell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中执行</a:t>
            </a:r>
            <a:r>
              <a:rPr lang="en-US" altLang="zh-CN" sz="1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vcpkg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工程目录下的“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bootstrap-vcpkg.bat”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命令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 </a:t>
            </a:r>
            <a:r>
              <a:rPr lang="zh-CN" altLang="en-US" dirty="0" smtClean="0"/>
              <a:t>程序编写所需工具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VCPKG </a:t>
            </a:r>
            <a:r>
              <a:rPr lang="zh-CN" altLang="en-US" dirty="0" smtClean="0"/>
              <a:t>算法包一键安装</a:t>
            </a:r>
            <a:endParaRPr lang="en-US" altLang="zh-CN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32" y="1366034"/>
            <a:ext cx="4968038" cy="4221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70" y="1366034"/>
            <a:ext cx="4968038" cy="4221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 </a:t>
            </a:r>
            <a:r>
              <a:rPr lang="zh-CN" altLang="en-US" dirty="0" smtClean="0"/>
              <a:t>程序编写所需工具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EasyPlot</a:t>
            </a:r>
            <a:r>
              <a:rPr lang="en-US" altLang="zh-CN" dirty="0" smtClean="0"/>
              <a:t> </a:t>
            </a:r>
            <a:r>
              <a:rPr lang="zh-CN" altLang="en-US" dirty="0" smtClean="0"/>
              <a:t>轻量级画图工具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用于快速查看分析时间序列图（</a:t>
            </a:r>
            <a:r>
              <a:rPr lang="zh-CN" altLang="en-US" dirty="0" smtClean="0">
                <a:solidFill>
                  <a:srgbClr val="FFC000"/>
                </a:solidFill>
              </a:rPr>
              <a:t>尤其是误差序列图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2" y="1879637"/>
            <a:ext cx="6311900" cy="348110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899" y="2120937"/>
            <a:ext cx="6311902" cy="34811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32" y="1873932"/>
            <a:ext cx="6124047" cy="33171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382" y="2025276"/>
            <a:ext cx="6127750" cy="3319198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</a:fld>
            <a:r>
              <a:rPr lang="en-US" altLang="zh-CN" smtClean="0"/>
              <a:t>/36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1.  </a:t>
            </a:r>
            <a:r>
              <a:rPr lang="zh-CN" altLang="en-US" dirty="0" smtClean="0"/>
              <a:t>程序编写所需工具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rtkplot</a:t>
            </a:r>
            <a:r>
              <a:rPr lang="en-US" altLang="zh-CN" dirty="0" smtClean="0"/>
              <a:t> </a:t>
            </a:r>
            <a:r>
              <a:rPr lang="zh-CN" altLang="en-US" dirty="0"/>
              <a:t>开</a:t>
            </a:r>
            <a:r>
              <a:rPr lang="zh-CN" altLang="en-US" dirty="0" smtClean="0"/>
              <a:t>源代码</a:t>
            </a:r>
            <a:r>
              <a:rPr lang="en-US" altLang="zh-CN" dirty="0" smtClean="0"/>
              <a:t>RTKLIB</a:t>
            </a:r>
            <a:r>
              <a:rPr lang="zh-CN" altLang="en-US" dirty="0" smtClean="0"/>
              <a:t>的画图工具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用于结果比对，轨迹查看，谷歌地图格式转换，需要采用</a:t>
            </a:r>
            <a:r>
              <a:rPr lang="en-US" altLang="zh-CN" dirty="0" smtClean="0"/>
              <a:t>NEMA</a:t>
            </a:r>
            <a:r>
              <a:rPr lang="zh-CN" altLang="en-US" dirty="0" smtClean="0"/>
              <a:t>格式存储结果</a:t>
            </a:r>
            <a:endParaRPr lang="en-US" alt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935" y="2178626"/>
            <a:ext cx="6124046" cy="3317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9784" y="2329970"/>
            <a:ext cx="6124048" cy="33171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>
          <a:xfrm>
            <a:off x="3105150" y="1714500"/>
            <a:ext cx="5651500" cy="341630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/>
              <a:t>程序编写所需工具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3200" u="sng" dirty="0" smtClean="0"/>
              <a:t>使用</a:t>
            </a:r>
            <a:r>
              <a:rPr lang="en-US" altLang="zh-CN" sz="3200" u="sng" dirty="0" smtClean="0"/>
              <a:t>C++</a:t>
            </a:r>
            <a:r>
              <a:rPr lang="zh-CN" altLang="en-US" sz="3200" u="sng" dirty="0" smtClean="0"/>
              <a:t>搭建程序架构</a:t>
            </a:r>
            <a:endParaRPr lang="en-US" altLang="zh-CN" sz="3200" u="sng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松组合整体架构设计</a:t>
            </a:r>
            <a:endParaRPr lang="en-US" altLang="zh-CN" sz="2800" dirty="0" smtClean="0"/>
          </a:p>
          <a:p>
            <a:pPr>
              <a:lnSpc>
                <a:spcPct val="150000"/>
              </a:lnSpc>
            </a:pPr>
            <a:r>
              <a:rPr lang="zh-CN" altLang="en-US" sz="2800" dirty="0" smtClean="0"/>
              <a:t>惯导数据读取与格式转换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commondata" val="eyJoZGlkIjoiMzAwOWRkMDk1YTlkZGZkNjRiMzU2ZDRlZjlmNjY2NjQifQ=="/>
</p:tagLst>
</file>

<file path=ppt/theme/theme1.xml><?xml version="1.0" encoding="utf-8"?>
<a:theme xmlns:a="http://schemas.openxmlformats.org/drawingml/2006/main" name="1_Office 主题​​">
  <a:themeElements>
    <a:clrScheme name="自定义 1">
      <a:dk1>
        <a:srgbClr val="FFFFFF"/>
      </a:dk1>
      <a:lt1>
        <a:srgbClr val="FFFFFF"/>
      </a:lt1>
      <a:dk2>
        <a:srgbClr val="FFFFFF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3956</Words>
  <Application>WPS 演示</Application>
  <PresentationFormat>自定义</PresentationFormat>
  <Paragraphs>510</Paragraphs>
  <Slides>28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等线</vt:lpstr>
      <vt:lpstr>Cambria</vt:lpstr>
      <vt:lpstr>华文行楷</vt:lpstr>
      <vt:lpstr>Calibri</vt:lpstr>
      <vt:lpstr>Arial Unicode MS</vt:lpstr>
      <vt:lpstr>华文新魏</vt:lpstr>
      <vt:lpstr>Times New Roman</vt:lpstr>
      <vt:lpstr>1_Office 主题​​</vt:lpstr>
      <vt:lpstr>卫导/惯导松组合程序架构设计</vt:lpstr>
      <vt:lpstr>PowerPoint 演示文稿</vt:lpstr>
      <vt:lpstr>1.  程序编写所需工具</vt:lpstr>
      <vt:lpstr>1.  程序编写所需工具</vt:lpstr>
      <vt:lpstr>1.  程序编写所需工具</vt:lpstr>
      <vt:lpstr>1.  程序编写所需工具</vt:lpstr>
      <vt:lpstr>1.  程序编写所需工具</vt:lpstr>
      <vt:lpstr>1.  程序编写所需工具</vt:lpstr>
      <vt:lpstr>PowerPoint 演示文稿</vt:lpstr>
      <vt:lpstr>2.  使用C++搭建程序架构</vt:lpstr>
      <vt:lpstr>2.  使用C++搭建程序架构</vt:lpstr>
      <vt:lpstr>2.  使用C++搭建程序架构</vt:lpstr>
      <vt:lpstr>2.  使用C++搭建程序架构</vt:lpstr>
      <vt:lpstr>2.  使用C++搭建程序架构</vt:lpstr>
      <vt:lpstr>2.  使用C++搭建程序架构</vt:lpstr>
      <vt:lpstr>2.  使用C++搭建程序架构</vt:lpstr>
      <vt:lpstr>2.  使用C++搭建程序架构</vt:lpstr>
      <vt:lpstr>2.  使用C++搭建程序架构</vt:lpstr>
      <vt:lpstr>2.  使用C++搭建程序架构</vt:lpstr>
      <vt:lpstr>PowerPoint 演示文稿</vt:lpstr>
      <vt:lpstr>3.  松组合整体架构设计</vt:lpstr>
      <vt:lpstr>3.  松组合整体架构设计</vt:lpstr>
      <vt:lpstr>3.  松组合整体架构设计</vt:lpstr>
      <vt:lpstr>3.  松组合整体架构设计</vt:lpstr>
      <vt:lpstr>3.  松组合整体架构设计</vt:lpstr>
      <vt:lpstr>PowerPoint 演示文稿</vt:lpstr>
      <vt:lpstr>4.  惯导数据读取与格式转换</vt:lpstr>
      <vt:lpstr>4.  惯导数据读取与格式转换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Feng Zhu</dc:creator>
  <cp:lastModifiedBy>lewis</cp:lastModifiedBy>
  <cp:revision>2989</cp:revision>
  <dcterms:created xsi:type="dcterms:W3CDTF">2018-08-27T06:36:00Z</dcterms:created>
  <dcterms:modified xsi:type="dcterms:W3CDTF">2024-06-05T09:33:26Z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E37F774236104E8F8D71F7A58EFCFE84_12</vt:lpwstr>
  </property>
</Properties>
</file>